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Faustina Semi-Bold" charset="1" panose="00000700000000000000"/>
      <p:regular r:id="rId39"/>
    </p:embeddedFont>
    <p:embeddedFont>
      <p:font typeface="Faustina Bold" charset="1" panose="00000800000000000000"/>
      <p:regular r:id="rId40"/>
    </p:embeddedFont>
    <p:embeddedFont>
      <p:font typeface="Faustina" charset="1" panose="00000500000000000000"/>
      <p:regular r:id="rId41"/>
    </p:embeddedFont>
    <p:embeddedFont>
      <p:font typeface="Noto Sans" charset="1" panose="020B0502040504020204"/>
      <p:regular r:id="rId42"/>
    </p:embeddedFont>
    <p:embeddedFont>
      <p:font typeface="Faustina Italics" charset="1" panose="00000500000000000000"/>
      <p:regular r:id="rId43"/>
    </p:embeddedFont>
    <p:embeddedFont>
      <p:font typeface="Muli Bold" charset="1" panose="00000800000000000000"/>
      <p:regular r:id="rId44"/>
    </p:embeddedFont>
    <p:embeddedFont>
      <p:font typeface="Muli" charset="1" panose="00000500000000000000"/>
      <p:regular r:id="rId45"/>
    </p:embeddedFont>
    <p:embeddedFont>
      <p:font typeface="Noto Sans Bold" charset="1" panose="020B0802040504020204"/>
      <p:regular r:id="rId46"/>
    </p:embeddedFont>
    <p:embeddedFont>
      <p:font typeface="Sansita Italics" charset="1" panose="03060502030605060506"/>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png" Type="http://schemas.openxmlformats.org/officeDocument/2006/relationships/image"/><Relationship Id="rId4"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45.png" Type="http://schemas.openxmlformats.org/officeDocument/2006/relationships/image"/><Relationship Id="rId4" Target="../media/image46.svg" Type="http://schemas.openxmlformats.org/officeDocument/2006/relationships/image"/><Relationship Id="rId5"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7.png" Type="http://schemas.openxmlformats.org/officeDocument/2006/relationships/image"/><Relationship Id="rId4" Target="../media/image48.png" Type="http://schemas.openxmlformats.org/officeDocument/2006/relationships/image"/><Relationship Id="rId5" Target="../media/image21.png" Type="http://schemas.openxmlformats.org/officeDocument/2006/relationships/image"/><Relationship Id="rId6" Target="../media/image4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50.png" Type="http://schemas.openxmlformats.org/officeDocument/2006/relationships/image"/><Relationship Id="rId4" Target="../media/image51.png" Type="http://schemas.openxmlformats.org/officeDocument/2006/relationships/image"/><Relationship Id="rId5"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54.png" Type="http://schemas.openxmlformats.org/officeDocument/2006/relationships/image"/><Relationship Id="rId4" Target="../media/image55.png" Type="http://schemas.openxmlformats.org/officeDocument/2006/relationships/image"/><Relationship Id="rId5"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 Id="rId4" Target="../media/image11.png" Type="http://schemas.openxmlformats.org/officeDocument/2006/relationships/image"/><Relationship Id="rId5" Target="../media/image6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2.png" Type="http://schemas.openxmlformats.org/officeDocument/2006/relationships/image"/><Relationship Id="rId4" Target="../media/image11.png" Type="http://schemas.openxmlformats.org/officeDocument/2006/relationships/image"/><Relationship Id="rId5" Target="../media/image6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 Id="rId6" Target="../media/image1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1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1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1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1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1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1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1.pn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2.png" Type="http://schemas.openxmlformats.org/officeDocument/2006/relationships/image"/><Relationship Id="rId3" Target="../media/image73.png" Type="http://schemas.openxmlformats.org/officeDocument/2006/relationships/image"/><Relationship Id="rId4" Target="../media/image74.svg" Type="http://schemas.openxmlformats.org/officeDocument/2006/relationships/image"/><Relationship Id="rId5"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6.png" Type="http://schemas.openxmlformats.org/officeDocument/2006/relationships/image"/><Relationship Id="rId4" Target="../media/image21.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9.jpeg" Type="http://schemas.openxmlformats.org/officeDocument/2006/relationships/image"/><Relationship Id="rId4" Target="../media/image21.pn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2.jpeg" Type="http://schemas.openxmlformats.org/officeDocument/2006/relationships/image"/><Relationship Id="rId5" Target="../media/image3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D85D"/>
        </a:solidFill>
      </p:bgPr>
    </p:bg>
    <p:spTree>
      <p:nvGrpSpPr>
        <p:cNvPr id="1" name=""/>
        <p:cNvGrpSpPr/>
        <p:nvPr/>
      </p:nvGrpSpPr>
      <p:grpSpPr>
        <a:xfrm>
          <a:off x="0" y="0"/>
          <a:ext cx="0" cy="0"/>
          <a:chOff x="0" y="0"/>
          <a:chExt cx="0" cy="0"/>
        </a:xfrm>
      </p:grpSpPr>
      <p:grpSp>
        <p:nvGrpSpPr>
          <p:cNvPr name="Group 2" id="2"/>
          <p:cNvGrpSpPr/>
          <p:nvPr/>
        </p:nvGrpSpPr>
        <p:grpSpPr>
          <a:xfrm rot="0">
            <a:off x="11584888" y="-5151789"/>
            <a:ext cx="8275151" cy="18621426"/>
            <a:chOff x="0" y="0"/>
            <a:chExt cx="11033535" cy="24828568"/>
          </a:xfrm>
        </p:grpSpPr>
        <p:sp>
          <p:nvSpPr>
            <p:cNvPr name="Freeform 3" id="3"/>
            <p:cNvSpPr/>
            <p:nvPr/>
          </p:nvSpPr>
          <p:spPr>
            <a:xfrm flipH="false" flipV="false" rot="0">
              <a:off x="0" y="11208012"/>
              <a:ext cx="11033535" cy="13620556"/>
            </a:xfrm>
            <a:custGeom>
              <a:avLst/>
              <a:gdLst/>
              <a:ahLst/>
              <a:cxnLst/>
              <a:rect r="r" b="b" t="t" l="l"/>
              <a:pathLst>
                <a:path h="13620556" w="11033535">
                  <a:moveTo>
                    <a:pt x="0" y="0"/>
                  </a:moveTo>
                  <a:lnTo>
                    <a:pt x="11033535" y="0"/>
                  </a:lnTo>
                  <a:lnTo>
                    <a:pt x="11033535" y="13620556"/>
                  </a:lnTo>
                  <a:lnTo>
                    <a:pt x="0" y="13620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0"/>
              <a:ext cx="11033535" cy="13620556"/>
            </a:xfrm>
            <a:custGeom>
              <a:avLst/>
              <a:gdLst/>
              <a:ahLst/>
              <a:cxnLst/>
              <a:rect r="r" b="b" t="t" l="l"/>
              <a:pathLst>
                <a:path h="13620556" w="11033535">
                  <a:moveTo>
                    <a:pt x="0" y="0"/>
                  </a:moveTo>
                  <a:lnTo>
                    <a:pt x="11033535" y="0"/>
                  </a:lnTo>
                  <a:lnTo>
                    <a:pt x="11033535" y="13620556"/>
                  </a:lnTo>
                  <a:lnTo>
                    <a:pt x="0" y="13620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Freeform 5" id="5"/>
          <p:cNvSpPr/>
          <p:nvPr/>
        </p:nvSpPr>
        <p:spPr>
          <a:xfrm flipH="false" flipV="false" rot="0">
            <a:off x="14444258" y="0"/>
            <a:ext cx="3843742" cy="1457503"/>
          </a:xfrm>
          <a:custGeom>
            <a:avLst/>
            <a:gdLst/>
            <a:ahLst/>
            <a:cxnLst/>
            <a:rect r="r" b="b" t="t" l="l"/>
            <a:pathLst>
              <a:path h="1457503" w="3843742">
                <a:moveTo>
                  <a:pt x="0" y="0"/>
                </a:moveTo>
                <a:lnTo>
                  <a:pt x="3843742" y="0"/>
                </a:lnTo>
                <a:lnTo>
                  <a:pt x="3843742" y="1457503"/>
                </a:lnTo>
                <a:lnTo>
                  <a:pt x="0" y="1457503"/>
                </a:lnTo>
                <a:lnTo>
                  <a:pt x="0" y="0"/>
                </a:lnTo>
                <a:close/>
              </a:path>
            </a:pathLst>
          </a:custGeom>
          <a:blipFill>
            <a:blip r:embed="rId4"/>
            <a:stretch>
              <a:fillRect l="0" t="0" r="0" b="0"/>
            </a:stretch>
          </a:blipFill>
        </p:spPr>
      </p:sp>
      <p:sp>
        <p:nvSpPr>
          <p:cNvPr name="Freeform 6" id="6"/>
          <p:cNvSpPr/>
          <p:nvPr/>
        </p:nvSpPr>
        <p:spPr>
          <a:xfrm flipH="false" flipV="false" rot="0">
            <a:off x="1335083" y="1028700"/>
            <a:ext cx="9997570" cy="2435771"/>
          </a:xfrm>
          <a:custGeom>
            <a:avLst/>
            <a:gdLst/>
            <a:ahLst/>
            <a:cxnLst/>
            <a:rect r="r" b="b" t="t" l="l"/>
            <a:pathLst>
              <a:path h="2435771" w="9997570">
                <a:moveTo>
                  <a:pt x="0" y="0"/>
                </a:moveTo>
                <a:lnTo>
                  <a:pt x="9997570" y="0"/>
                </a:lnTo>
                <a:lnTo>
                  <a:pt x="9997570" y="2435771"/>
                </a:lnTo>
                <a:lnTo>
                  <a:pt x="0" y="24357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4026378"/>
            <a:ext cx="1973861" cy="884347"/>
          </a:xfrm>
          <a:custGeom>
            <a:avLst/>
            <a:gdLst/>
            <a:ahLst/>
            <a:cxnLst/>
            <a:rect r="r" b="b" t="t" l="l"/>
            <a:pathLst>
              <a:path h="884347" w="1973861">
                <a:moveTo>
                  <a:pt x="0" y="0"/>
                </a:moveTo>
                <a:lnTo>
                  <a:pt x="1973861" y="0"/>
                </a:lnTo>
                <a:lnTo>
                  <a:pt x="1973861" y="884347"/>
                </a:lnTo>
                <a:lnTo>
                  <a:pt x="0" y="8843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028700" y="5053358"/>
            <a:ext cx="1973861" cy="884347"/>
          </a:xfrm>
          <a:custGeom>
            <a:avLst/>
            <a:gdLst/>
            <a:ahLst/>
            <a:cxnLst/>
            <a:rect r="r" b="b" t="t" l="l"/>
            <a:pathLst>
              <a:path h="884347" w="1973861">
                <a:moveTo>
                  <a:pt x="0" y="0"/>
                </a:moveTo>
                <a:lnTo>
                  <a:pt x="1973861" y="0"/>
                </a:lnTo>
                <a:lnTo>
                  <a:pt x="1973861" y="884347"/>
                </a:lnTo>
                <a:lnTo>
                  <a:pt x="0" y="8843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76325" y="6137730"/>
            <a:ext cx="1973861" cy="884347"/>
          </a:xfrm>
          <a:custGeom>
            <a:avLst/>
            <a:gdLst/>
            <a:ahLst/>
            <a:cxnLst/>
            <a:rect r="r" b="b" t="t" l="l"/>
            <a:pathLst>
              <a:path h="884347" w="1973861">
                <a:moveTo>
                  <a:pt x="0" y="0"/>
                </a:moveTo>
                <a:lnTo>
                  <a:pt x="1973861" y="0"/>
                </a:lnTo>
                <a:lnTo>
                  <a:pt x="1973861" y="884346"/>
                </a:lnTo>
                <a:lnTo>
                  <a:pt x="0" y="8843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7240027"/>
            <a:ext cx="1973861" cy="884347"/>
          </a:xfrm>
          <a:custGeom>
            <a:avLst/>
            <a:gdLst/>
            <a:ahLst/>
            <a:cxnLst/>
            <a:rect r="r" b="b" t="t" l="l"/>
            <a:pathLst>
              <a:path h="884347" w="1973861">
                <a:moveTo>
                  <a:pt x="0" y="0"/>
                </a:moveTo>
                <a:lnTo>
                  <a:pt x="1973861" y="0"/>
                </a:lnTo>
                <a:lnTo>
                  <a:pt x="1973861" y="884347"/>
                </a:lnTo>
                <a:lnTo>
                  <a:pt x="0" y="88434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9522502" y="1694767"/>
            <a:ext cx="11495777" cy="6897466"/>
          </a:xfrm>
          <a:custGeom>
            <a:avLst/>
            <a:gdLst/>
            <a:ahLst/>
            <a:cxnLst/>
            <a:rect r="r" b="b" t="t" l="l"/>
            <a:pathLst>
              <a:path h="6897466" w="11495777">
                <a:moveTo>
                  <a:pt x="0" y="0"/>
                </a:moveTo>
                <a:lnTo>
                  <a:pt x="11495777" y="0"/>
                </a:lnTo>
                <a:lnTo>
                  <a:pt x="11495777" y="6897466"/>
                </a:lnTo>
                <a:lnTo>
                  <a:pt x="0" y="6897466"/>
                </a:lnTo>
                <a:lnTo>
                  <a:pt x="0" y="0"/>
                </a:lnTo>
                <a:close/>
              </a:path>
            </a:pathLst>
          </a:custGeom>
          <a:blipFill>
            <a:blip r:embed="rId9"/>
            <a:stretch>
              <a:fillRect l="0" t="0" r="0" b="0"/>
            </a:stretch>
          </a:blipFill>
        </p:spPr>
      </p:sp>
      <p:grpSp>
        <p:nvGrpSpPr>
          <p:cNvPr name="Group 12" id="12"/>
          <p:cNvGrpSpPr/>
          <p:nvPr/>
        </p:nvGrpSpPr>
        <p:grpSpPr>
          <a:xfrm rot="0">
            <a:off x="1841240" y="116365"/>
            <a:ext cx="9879365" cy="2790042"/>
            <a:chOff x="0" y="0"/>
            <a:chExt cx="13172487" cy="3720057"/>
          </a:xfrm>
        </p:grpSpPr>
        <p:sp>
          <p:nvSpPr>
            <p:cNvPr name="TextBox 13" id="13"/>
            <p:cNvSpPr txBox="true"/>
            <p:nvPr/>
          </p:nvSpPr>
          <p:spPr>
            <a:xfrm rot="0">
              <a:off x="0" y="47625"/>
              <a:ext cx="13172487" cy="1029694"/>
            </a:xfrm>
            <a:prstGeom prst="rect">
              <a:avLst/>
            </a:prstGeom>
          </p:spPr>
          <p:txBody>
            <a:bodyPr anchor="t" rtlCol="false" tIns="0" lIns="0" bIns="0" rIns="0">
              <a:spAutoFit/>
            </a:bodyPr>
            <a:lstStyle/>
            <a:p>
              <a:pPr algn="l">
                <a:lnSpc>
                  <a:spcPts val="5817"/>
                </a:lnSpc>
              </a:pPr>
              <a:r>
                <a:rPr lang="en-US" sz="5337" spc="170" b="true">
                  <a:solidFill>
                    <a:srgbClr val="000000"/>
                  </a:solidFill>
                  <a:latin typeface="Faustina Semi-Bold"/>
                  <a:ea typeface="Faustina Semi-Bold"/>
                  <a:cs typeface="Faustina Semi-Bold"/>
                  <a:sym typeface="Faustina Semi-Bold"/>
                </a:rPr>
                <a:t>BÁO CÁO DỰ ÁN TỐT NGHIỆP</a:t>
              </a:r>
            </a:p>
          </p:txBody>
        </p:sp>
        <p:sp>
          <p:nvSpPr>
            <p:cNvPr name="TextBox 14" id="14"/>
            <p:cNvSpPr txBox="true"/>
            <p:nvPr/>
          </p:nvSpPr>
          <p:spPr>
            <a:xfrm rot="0">
              <a:off x="718431" y="1535215"/>
              <a:ext cx="10298763" cy="2184842"/>
            </a:xfrm>
            <a:prstGeom prst="rect">
              <a:avLst/>
            </a:prstGeom>
          </p:spPr>
          <p:txBody>
            <a:bodyPr anchor="t" rtlCol="false" tIns="0" lIns="0" bIns="0" rIns="0">
              <a:spAutoFit/>
            </a:bodyPr>
            <a:lstStyle/>
            <a:p>
              <a:pPr algn="ctr">
                <a:lnSpc>
                  <a:spcPts val="6675"/>
                </a:lnSpc>
              </a:pPr>
              <a:r>
                <a:rPr lang="en-US" sz="4768" b="true">
                  <a:solidFill>
                    <a:srgbClr val="000000"/>
                  </a:solidFill>
                  <a:latin typeface="Faustina Bold"/>
                  <a:ea typeface="Faustina Bold"/>
                  <a:cs typeface="Faustina Bold"/>
                  <a:sym typeface="Faustina Bold"/>
                </a:rPr>
                <a:t>WEBSITE BÁN ĐỒ CÔNG NGHỆ THƯƠNG HIỆU APPLE</a:t>
              </a:r>
            </a:p>
          </p:txBody>
        </p:sp>
      </p:grpSp>
      <p:sp>
        <p:nvSpPr>
          <p:cNvPr name="TextBox 15" id="15"/>
          <p:cNvSpPr txBox="true"/>
          <p:nvPr/>
        </p:nvSpPr>
        <p:spPr>
          <a:xfrm rot="0">
            <a:off x="9139238" y="4938078"/>
            <a:ext cx="9525" cy="372745"/>
          </a:xfrm>
          <a:prstGeom prst="rect">
            <a:avLst/>
          </a:prstGeom>
        </p:spPr>
        <p:txBody>
          <a:bodyPr anchor="t" rtlCol="false" tIns="0" lIns="0" bIns="0" rIns="0">
            <a:spAutoFit/>
          </a:bodyPr>
          <a:lstStyle/>
          <a:p>
            <a:pPr algn="ctr">
              <a:lnSpc>
                <a:spcPts val="3080"/>
              </a:lnSpc>
              <a:spcBef>
                <a:spcPct val="0"/>
              </a:spcBef>
            </a:pPr>
          </a:p>
        </p:txBody>
      </p:sp>
      <p:grpSp>
        <p:nvGrpSpPr>
          <p:cNvPr name="Group 16" id="16"/>
          <p:cNvGrpSpPr/>
          <p:nvPr/>
        </p:nvGrpSpPr>
        <p:grpSpPr>
          <a:xfrm rot="0">
            <a:off x="1335083" y="4158924"/>
            <a:ext cx="6507646" cy="619255"/>
            <a:chOff x="0" y="0"/>
            <a:chExt cx="8676861" cy="825674"/>
          </a:xfrm>
        </p:grpSpPr>
        <p:sp>
          <p:nvSpPr>
            <p:cNvPr name="TextBox 17" id="17"/>
            <p:cNvSpPr txBox="true"/>
            <p:nvPr/>
          </p:nvSpPr>
          <p:spPr>
            <a:xfrm rot="0">
              <a:off x="0" y="38100"/>
              <a:ext cx="8676861" cy="787574"/>
            </a:xfrm>
            <a:prstGeom prst="rect">
              <a:avLst/>
            </a:prstGeom>
          </p:spPr>
          <p:txBody>
            <a:bodyPr anchor="t" rtlCol="false" tIns="0" lIns="0" bIns="0" rIns="0">
              <a:spAutoFit/>
            </a:bodyPr>
            <a:lstStyle/>
            <a:p>
              <a:pPr algn="l" marL="0" indent="0" lvl="0">
                <a:lnSpc>
                  <a:spcPts val="4469"/>
                </a:lnSpc>
                <a:spcBef>
                  <a:spcPct val="0"/>
                </a:spcBef>
              </a:pPr>
              <a:r>
                <a:rPr lang="en-US" b="true" sz="4100" spc="61">
                  <a:solidFill>
                    <a:srgbClr val="000000"/>
                  </a:solidFill>
                  <a:latin typeface="Faustina Semi-Bold"/>
                  <a:ea typeface="Faustina Semi-Bold"/>
                  <a:cs typeface="Faustina Semi-Bold"/>
                  <a:sym typeface="Faustina Semi-Bold"/>
                </a:rPr>
                <a:t>GVHD:</a:t>
              </a:r>
            </a:p>
          </p:txBody>
        </p:sp>
        <p:sp>
          <p:nvSpPr>
            <p:cNvPr name="TextBox 18" id="18"/>
            <p:cNvSpPr txBox="true"/>
            <p:nvPr/>
          </p:nvSpPr>
          <p:spPr>
            <a:xfrm rot="0">
              <a:off x="2556184" y="122178"/>
              <a:ext cx="6120677" cy="703496"/>
            </a:xfrm>
            <a:prstGeom prst="rect">
              <a:avLst/>
            </a:prstGeom>
          </p:spPr>
          <p:txBody>
            <a:bodyPr anchor="t" rtlCol="false" tIns="0" lIns="0" bIns="0" rIns="0">
              <a:spAutoFit/>
            </a:bodyPr>
            <a:lstStyle/>
            <a:p>
              <a:pPr algn="l">
                <a:lnSpc>
                  <a:spcPts val="4447"/>
                </a:lnSpc>
              </a:pPr>
              <a:r>
                <a:rPr lang="en-US" sz="3199">
                  <a:solidFill>
                    <a:srgbClr val="000000"/>
                  </a:solidFill>
                  <a:latin typeface="Faustina"/>
                  <a:ea typeface="Faustina"/>
                  <a:cs typeface="Faustina"/>
                  <a:sym typeface="Faustina"/>
                </a:rPr>
                <a:t>Thầy </a:t>
              </a:r>
              <a:r>
                <a:rPr lang="en-US" b="true" sz="3199">
                  <a:solidFill>
                    <a:srgbClr val="000000"/>
                  </a:solidFill>
                  <a:latin typeface="Faustina Bold"/>
                  <a:ea typeface="Faustina Bold"/>
                  <a:cs typeface="Faustina Bold"/>
                  <a:sym typeface="Faustina Bold"/>
                </a:rPr>
                <a:t>TRẦN QUANG BÌNH</a:t>
              </a:r>
            </a:p>
          </p:txBody>
        </p:sp>
      </p:grpSp>
      <p:grpSp>
        <p:nvGrpSpPr>
          <p:cNvPr name="Group 19" id="19"/>
          <p:cNvGrpSpPr/>
          <p:nvPr/>
        </p:nvGrpSpPr>
        <p:grpSpPr>
          <a:xfrm rot="0">
            <a:off x="1335083" y="5143456"/>
            <a:ext cx="6507646" cy="608333"/>
            <a:chOff x="0" y="0"/>
            <a:chExt cx="8676861" cy="811111"/>
          </a:xfrm>
        </p:grpSpPr>
        <p:sp>
          <p:nvSpPr>
            <p:cNvPr name="TextBox 20" id="20"/>
            <p:cNvSpPr txBox="true"/>
            <p:nvPr/>
          </p:nvSpPr>
          <p:spPr>
            <a:xfrm rot="0">
              <a:off x="0" y="38100"/>
              <a:ext cx="8676861" cy="773011"/>
            </a:xfrm>
            <a:prstGeom prst="rect">
              <a:avLst/>
            </a:prstGeom>
          </p:spPr>
          <p:txBody>
            <a:bodyPr anchor="t" rtlCol="false" tIns="0" lIns="0" bIns="0" rIns="0">
              <a:spAutoFit/>
            </a:bodyPr>
            <a:lstStyle/>
            <a:p>
              <a:pPr algn="l" marL="0" indent="0" lvl="0">
                <a:lnSpc>
                  <a:spcPts val="4360"/>
                </a:lnSpc>
                <a:spcBef>
                  <a:spcPct val="0"/>
                </a:spcBef>
              </a:pPr>
              <a:r>
                <a:rPr lang="en-US" b="true" sz="4000" spc="60">
                  <a:solidFill>
                    <a:srgbClr val="000000"/>
                  </a:solidFill>
                  <a:latin typeface="Faustina Semi-Bold"/>
                  <a:ea typeface="Faustina Semi-Bold"/>
                  <a:cs typeface="Faustina Semi-Bold"/>
                  <a:sym typeface="Faustina Semi-Bold"/>
                </a:rPr>
                <a:t>LỚP:</a:t>
              </a:r>
            </a:p>
          </p:txBody>
        </p:sp>
        <p:sp>
          <p:nvSpPr>
            <p:cNvPr name="TextBox 21" id="21"/>
            <p:cNvSpPr txBox="true"/>
            <p:nvPr/>
          </p:nvSpPr>
          <p:spPr>
            <a:xfrm rot="0">
              <a:off x="2433637" y="107615"/>
              <a:ext cx="2766911" cy="703496"/>
            </a:xfrm>
            <a:prstGeom prst="rect">
              <a:avLst/>
            </a:prstGeom>
          </p:spPr>
          <p:txBody>
            <a:bodyPr anchor="t" rtlCol="false" tIns="0" lIns="0" bIns="0" rIns="0">
              <a:spAutoFit/>
            </a:bodyPr>
            <a:lstStyle/>
            <a:p>
              <a:pPr algn="l">
                <a:lnSpc>
                  <a:spcPts val="4447"/>
                </a:lnSpc>
              </a:pPr>
              <a:r>
                <a:rPr lang="en-US" sz="3199">
                  <a:solidFill>
                    <a:srgbClr val="000000"/>
                  </a:solidFill>
                  <a:latin typeface="Faustina"/>
                  <a:ea typeface="Faustina"/>
                  <a:cs typeface="Faustina"/>
                  <a:sym typeface="Faustina"/>
                </a:rPr>
                <a:t>PRO2113.01</a:t>
              </a:r>
            </a:p>
          </p:txBody>
        </p:sp>
      </p:grpSp>
      <p:grpSp>
        <p:nvGrpSpPr>
          <p:cNvPr name="Group 22" id="22"/>
          <p:cNvGrpSpPr/>
          <p:nvPr/>
        </p:nvGrpSpPr>
        <p:grpSpPr>
          <a:xfrm rot="0">
            <a:off x="1306508" y="6223455"/>
            <a:ext cx="6507646" cy="608333"/>
            <a:chOff x="0" y="0"/>
            <a:chExt cx="8676861" cy="811111"/>
          </a:xfrm>
        </p:grpSpPr>
        <p:sp>
          <p:nvSpPr>
            <p:cNvPr name="TextBox 23" id="23"/>
            <p:cNvSpPr txBox="true"/>
            <p:nvPr/>
          </p:nvSpPr>
          <p:spPr>
            <a:xfrm rot="0">
              <a:off x="0" y="38100"/>
              <a:ext cx="8676861" cy="773011"/>
            </a:xfrm>
            <a:prstGeom prst="rect">
              <a:avLst/>
            </a:prstGeom>
          </p:spPr>
          <p:txBody>
            <a:bodyPr anchor="t" rtlCol="false" tIns="0" lIns="0" bIns="0" rIns="0">
              <a:spAutoFit/>
            </a:bodyPr>
            <a:lstStyle/>
            <a:p>
              <a:pPr algn="l" marL="0" indent="0" lvl="0">
                <a:lnSpc>
                  <a:spcPts val="4360"/>
                </a:lnSpc>
                <a:spcBef>
                  <a:spcPct val="0"/>
                </a:spcBef>
              </a:pPr>
              <a:r>
                <a:rPr lang="en-US" b="true" sz="4000" spc="60">
                  <a:solidFill>
                    <a:srgbClr val="000000"/>
                  </a:solidFill>
                  <a:latin typeface="Faustina Bold"/>
                  <a:ea typeface="Faustina Bold"/>
                  <a:cs typeface="Faustina Bold"/>
                  <a:sym typeface="Faustina Bold"/>
                </a:rPr>
                <a:t>NHÓM:</a:t>
              </a:r>
            </a:p>
          </p:txBody>
        </p:sp>
        <p:sp>
          <p:nvSpPr>
            <p:cNvPr name="TextBox 24" id="24"/>
            <p:cNvSpPr txBox="true"/>
            <p:nvPr/>
          </p:nvSpPr>
          <p:spPr>
            <a:xfrm rot="0">
              <a:off x="2667087" y="107615"/>
              <a:ext cx="5303734" cy="703496"/>
            </a:xfrm>
            <a:prstGeom prst="rect">
              <a:avLst/>
            </a:prstGeom>
          </p:spPr>
          <p:txBody>
            <a:bodyPr anchor="t" rtlCol="false" tIns="0" lIns="0" bIns="0" rIns="0">
              <a:spAutoFit/>
            </a:bodyPr>
            <a:lstStyle/>
            <a:p>
              <a:pPr algn="l">
                <a:lnSpc>
                  <a:spcPts val="4447"/>
                </a:lnSpc>
              </a:pPr>
              <a:r>
                <a:rPr lang="en-US" sz="3199">
                  <a:solidFill>
                    <a:srgbClr val="000000"/>
                  </a:solidFill>
                  <a:latin typeface="Faustina"/>
                  <a:ea typeface="Faustina"/>
                  <a:cs typeface="Faustina"/>
                  <a:sym typeface="Faustina"/>
                </a:rPr>
                <a:t> Nhóm 142</a:t>
              </a:r>
            </a:p>
          </p:txBody>
        </p:sp>
      </p:grpSp>
      <p:grpSp>
        <p:nvGrpSpPr>
          <p:cNvPr name="Group 25" id="25"/>
          <p:cNvGrpSpPr/>
          <p:nvPr/>
        </p:nvGrpSpPr>
        <p:grpSpPr>
          <a:xfrm rot="0">
            <a:off x="1335083" y="7286528"/>
            <a:ext cx="8050762" cy="2232940"/>
            <a:chOff x="0" y="0"/>
            <a:chExt cx="10734349" cy="2977253"/>
          </a:xfrm>
        </p:grpSpPr>
        <p:sp>
          <p:nvSpPr>
            <p:cNvPr name="TextBox 26" id="26"/>
            <p:cNvSpPr txBox="true"/>
            <p:nvPr/>
          </p:nvSpPr>
          <p:spPr>
            <a:xfrm rot="0">
              <a:off x="0" y="38100"/>
              <a:ext cx="10418239" cy="773011"/>
            </a:xfrm>
            <a:prstGeom prst="rect">
              <a:avLst/>
            </a:prstGeom>
          </p:spPr>
          <p:txBody>
            <a:bodyPr anchor="t" rtlCol="false" tIns="0" lIns="0" bIns="0" rIns="0">
              <a:spAutoFit/>
            </a:bodyPr>
            <a:lstStyle/>
            <a:p>
              <a:pPr algn="l" marL="0" indent="0" lvl="0">
                <a:lnSpc>
                  <a:spcPts val="4360"/>
                </a:lnSpc>
                <a:spcBef>
                  <a:spcPct val="0"/>
                </a:spcBef>
              </a:pPr>
              <a:r>
                <a:rPr lang="en-US" b="true" sz="4000" spc="60">
                  <a:solidFill>
                    <a:srgbClr val="000000"/>
                  </a:solidFill>
                  <a:latin typeface="Faustina Bold"/>
                  <a:ea typeface="Faustina Bold"/>
                  <a:cs typeface="Faustina Bold"/>
                  <a:sym typeface="Faustina Bold"/>
                </a:rPr>
                <a:t>SVTH:</a:t>
              </a:r>
            </a:p>
          </p:txBody>
        </p:sp>
        <p:sp>
          <p:nvSpPr>
            <p:cNvPr name="TextBox 27" id="27"/>
            <p:cNvSpPr txBox="true"/>
            <p:nvPr/>
          </p:nvSpPr>
          <p:spPr>
            <a:xfrm rot="0">
              <a:off x="2499472" y="117962"/>
              <a:ext cx="8234876" cy="2859292"/>
            </a:xfrm>
            <a:prstGeom prst="rect">
              <a:avLst/>
            </a:prstGeom>
          </p:spPr>
          <p:txBody>
            <a:bodyPr anchor="t" rtlCol="false" tIns="0" lIns="0" bIns="0" rIns="0">
              <a:spAutoFit/>
            </a:bodyPr>
            <a:lstStyle/>
            <a:p>
              <a:pPr algn="just">
                <a:lnSpc>
                  <a:spcPts val="4361"/>
                </a:lnSpc>
              </a:pPr>
              <a:r>
                <a:rPr lang="en-US" sz="3137">
                  <a:solidFill>
                    <a:srgbClr val="000000"/>
                  </a:solidFill>
                  <a:latin typeface="Faustina"/>
                  <a:ea typeface="Faustina"/>
                  <a:cs typeface="Faustina"/>
                  <a:sym typeface="Faustina"/>
                </a:rPr>
                <a:t>Nguyễn Nhật Trường - PS32108  (NT)</a:t>
              </a:r>
            </a:p>
            <a:p>
              <a:pPr algn="just">
                <a:lnSpc>
                  <a:spcPts val="4361"/>
                </a:lnSpc>
              </a:pPr>
              <a:r>
                <a:rPr lang="en-US" sz="3137">
                  <a:solidFill>
                    <a:srgbClr val="000000"/>
                  </a:solidFill>
                  <a:latin typeface="Faustina"/>
                  <a:ea typeface="Faustina"/>
                  <a:cs typeface="Faustina"/>
                  <a:sym typeface="Faustina"/>
                </a:rPr>
                <a:t>Phạm Đức Tuấn - PS39953</a:t>
              </a:r>
            </a:p>
            <a:p>
              <a:pPr algn="just">
                <a:lnSpc>
                  <a:spcPts val="4361"/>
                </a:lnSpc>
              </a:pPr>
              <a:r>
                <a:rPr lang="en-US" sz="3137">
                  <a:solidFill>
                    <a:srgbClr val="000000"/>
                  </a:solidFill>
                  <a:latin typeface="Faustina"/>
                  <a:ea typeface="Faustina"/>
                  <a:cs typeface="Faustina"/>
                  <a:sym typeface="Faustina"/>
                </a:rPr>
                <a:t>Trần Văn Lợi - PS32249</a:t>
              </a:r>
            </a:p>
            <a:p>
              <a:pPr algn="just">
                <a:lnSpc>
                  <a:spcPts val="4361"/>
                </a:lnSpc>
              </a:pPr>
              <a:r>
                <a:rPr lang="en-US" sz="3137">
                  <a:solidFill>
                    <a:srgbClr val="000000"/>
                  </a:solidFill>
                  <a:latin typeface="Faustina"/>
                  <a:ea typeface="Faustina"/>
                  <a:cs typeface="Faustina"/>
                  <a:sym typeface="Faustina"/>
                </a:rPr>
                <a:t>Bùi Tiến Sỹ - PS32117</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5589" y="4424946"/>
            <a:ext cx="7917976" cy="6846048"/>
          </a:xfrm>
          <a:custGeom>
            <a:avLst/>
            <a:gdLst/>
            <a:ahLst/>
            <a:cxnLst/>
            <a:rect r="r" b="b" t="t" l="l"/>
            <a:pathLst>
              <a:path h="6846048" w="7917976">
                <a:moveTo>
                  <a:pt x="0" y="0"/>
                </a:moveTo>
                <a:lnTo>
                  <a:pt x="7917977" y="0"/>
                </a:lnTo>
                <a:lnTo>
                  <a:pt x="7917977" y="6846049"/>
                </a:lnTo>
                <a:lnTo>
                  <a:pt x="0" y="68460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370024" y="0"/>
            <a:ext cx="7917976" cy="6846048"/>
          </a:xfrm>
          <a:custGeom>
            <a:avLst/>
            <a:gdLst/>
            <a:ahLst/>
            <a:cxnLst/>
            <a:rect r="r" b="b" t="t" l="l"/>
            <a:pathLst>
              <a:path h="6846048" w="7917976">
                <a:moveTo>
                  <a:pt x="0" y="0"/>
                </a:moveTo>
                <a:lnTo>
                  <a:pt x="7917976" y="0"/>
                </a:lnTo>
                <a:lnTo>
                  <a:pt x="7917976" y="6846048"/>
                </a:lnTo>
                <a:lnTo>
                  <a:pt x="0" y="68460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4" id="4"/>
          <p:cNvGraphicFramePr>
            <a:graphicFrameLocks noGrp="true"/>
          </p:cNvGraphicFramePr>
          <p:nvPr/>
        </p:nvGraphicFramePr>
        <p:xfrm>
          <a:off x="1474622" y="1737360"/>
          <a:ext cx="15963596" cy="8115300"/>
        </p:xfrm>
        <a:graphic>
          <a:graphicData uri="http://schemas.openxmlformats.org/drawingml/2006/table">
            <a:tbl>
              <a:tblPr/>
              <a:tblGrid>
                <a:gridCol w="15963596"/>
              </a:tblGrid>
              <a:tr h="1928403">
                <a:tc>
                  <a:txBody>
                    <a:bodyPr anchor="t" rtlCol="false"/>
                    <a:lstStyle/>
                    <a:p>
                      <a:pPr algn="ctr">
                        <a:lnSpc>
                          <a:spcPts val="3499"/>
                        </a:lnSpc>
                        <a:defRPr/>
                      </a:pPr>
                      <a:r>
                        <a:rPr lang="en-US" sz="2499" b="true">
                          <a:solidFill>
                            <a:srgbClr val="000000"/>
                          </a:solidFill>
                          <a:latin typeface="Muli Bold"/>
                          <a:ea typeface="Muli Bold"/>
                          <a:cs typeface="Muli Bold"/>
                          <a:sym typeface="Muli Bold"/>
                        </a:rPr>
                        <a:t>Các công nghệ trong dự án</a:t>
                      </a:r>
                      <a:endParaRPr lang="en-US" sz="1100"/>
                    </a:p>
                  </a:txBody>
                  <a:tcPr marL="185462" marR="185462" marT="185462" marB="185462"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D5CCC6"/>
                    </a:solidFill>
                  </a:tcPr>
                </a:tc>
              </a:tr>
              <a:tr h="6186897">
                <a:tc>
                  <a:txBody>
                    <a:bodyPr anchor="t" rtlCol="false"/>
                    <a:lstStyle/>
                    <a:p>
                      <a:pPr algn="l">
                        <a:lnSpc>
                          <a:spcPts val="5499"/>
                        </a:lnSpc>
                        <a:defRPr/>
                      </a:pPr>
                      <a:r>
                        <a:rPr lang="en-US" sz="2499" spc="107" b="true">
                          <a:solidFill>
                            <a:srgbClr val="000000"/>
                          </a:solidFill>
                          <a:latin typeface="Muli Bold"/>
                          <a:ea typeface="Muli Bold"/>
                          <a:cs typeface="Muli Bold"/>
                          <a:sym typeface="Muli Bold"/>
                        </a:rPr>
                        <a:t>Sau khi thảo luận và thống nhất, Nhóm 142 quyết định sử dụng các công nghệ sau:</a:t>
                      </a:r>
                      <a:endParaRPr lang="en-US" sz="1100"/>
                    </a:p>
                    <a:p>
                      <a:pPr algn="l" marL="539749" indent="-269875" lvl="1">
                        <a:lnSpc>
                          <a:spcPts val="5499"/>
                        </a:lnSpc>
                        <a:buFont typeface="Arial"/>
                        <a:buChar char="•"/>
                      </a:pPr>
                      <a:r>
                        <a:rPr lang="en-US" sz="2499" spc="107">
                          <a:solidFill>
                            <a:srgbClr val="000000"/>
                          </a:solidFill>
                          <a:latin typeface="Muli"/>
                          <a:ea typeface="Muli"/>
                          <a:cs typeface="Muli"/>
                          <a:sym typeface="Muli"/>
                        </a:rPr>
                        <a:t>IDE: IntelliJ</a:t>
                      </a:r>
                    </a:p>
                    <a:p>
                      <a:pPr algn="l" marL="539749" indent="-269875" lvl="1">
                        <a:lnSpc>
                          <a:spcPts val="5499"/>
                        </a:lnSpc>
                        <a:buFont typeface="Arial"/>
                        <a:buChar char="•"/>
                      </a:pPr>
                      <a:r>
                        <a:rPr lang="en-US" sz="2499">
                          <a:solidFill>
                            <a:srgbClr val="000000"/>
                          </a:solidFill>
                          <a:latin typeface="Muli"/>
                          <a:ea typeface="Muli"/>
                          <a:cs typeface="Muli"/>
                          <a:sym typeface="Muli"/>
                        </a:rPr>
                        <a:t>Giao diện:  AngularJS, HTML/CSS/JS, Bootstrap</a:t>
                      </a:r>
                    </a:p>
                    <a:p>
                      <a:pPr algn="l" marL="539749" indent="-269875" lvl="1">
                        <a:lnSpc>
                          <a:spcPts val="5499"/>
                        </a:lnSpc>
                        <a:buFont typeface="Arial"/>
                        <a:buChar char="•"/>
                      </a:pPr>
                      <a:r>
                        <a:rPr lang="en-US" sz="2499">
                          <a:solidFill>
                            <a:srgbClr val="000000"/>
                          </a:solidFill>
                          <a:latin typeface="Muli"/>
                          <a:ea typeface="Muli"/>
                          <a:cs typeface="Muli"/>
                          <a:sym typeface="Muli"/>
                        </a:rPr>
                        <a:t>Backend (API): Java Spring Boot, Microservice, Restful API, Spring Data JPA, Spring Security</a:t>
                      </a:r>
                    </a:p>
                    <a:p>
                      <a:pPr algn="l" marL="539749" indent="-269875" lvl="1">
                        <a:lnSpc>
                          <a:spcPts val="5499"/>
                        </a:lnSpc>
                        <a:buFont typeface="Arial"/>
                        <a:buChar char="•"/>
                      </a:pPr>
                      <a:r>
                        <a:rPr lang="en-US" sz="2499">
                          <a:solidFill>
                            <a:srgbClr val="000000"/>
                          </a:solidFill>
                          <a:latin typeface="Muli"/>
                          <a:ea typeface="Muli"/>
                          <a:cs typeface="Muli"/>
                          <a:sym typeface="Muli"/>
                        </a:rPr>
                        <a:t>Database: SQL Server</a:t>
                      </a:r>
                    </a:p>
                    <a:p>
                      <a:pPr algn="l" marL="539749" indent="-269875" lvl="1">
                        <a:lnSpc>
                          <a:spcPts val="5499"/>
                        </a:lnSpc>
                        <a:buFont typeface="Arial"/>
                        <a:buChar char="•"/>
                      </a:pPr>
                      <a:r>
                        <a:rPr lang="en-US" sz="2499">
                          <a:solidFill>
                            <a:srgbClr val="000000"/>
                          </a:solidFill>
                          <a:latin typeface="Muli"/>
                          <a:ea typeface="Muli"/>
                          <a:cs typeface="Muli"/>
                          <a:sym typeface="Muli"/>
                        </a:rPr>
                        <a:t>Test: PostMan</a:t>
                      </a:r>
                    </a:p>
                    <a:p>
                      <a:pPr algn="l" marL="539749" indent="-269875" lvl="1">
                        <a:lnSpc>
                          <a:spcPts val="5499"/>
                        </a:lnSpc>
                        <a:buFont typeface="Arial"/>
                        <a:buChar char="•"/>
                      </a:pPr>
                      <a:r>
                        <a:rPr lang="en-US" sz="2499">
                          <a:solidFill>
                            <a:srgbClr val="000000"/>
                          </a:solidFill>
                          <a:latin typeface="Muli"/>
                          <a:ea typeface="Muli"/>
                          <a:cs typeface="Muli"/>
                          <a:sym typeface="Muli"/>
                        </a:rPr>
                        <a:t>Quản lý mã nguồn: GitHub</a:t>
                      </a:r>
                    </a:p>
                  </a:txBody>
                  <a:tcPr marL="185462" marR="185462" marT="185462" marB="185462"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FFFFFF"/>
                    </a:solidFill>
                  </a:tcPr>
                </a:tc>
              </a:tr>
            </a:tbl>
          </a:graphicData>
        </a:graphic>
      </p:graphicFrame>
      <p:sp>
        <p:nvSpPr>
          <p:cNvPr name="Freeform 5" id="5"/>
          <p:cNvSpPr/>
          <p:nvPr/>
        </p:nvSpPr>
        <p:spPr>
          <a:xfrm flipH="false" flipV="false" rot="0">
            <a:off x="15782242" y="0"/>
            <a:ext cx="2507141" cy="950680"/>
          </a:xfrm>
          <a:custGeom>
            <a:avLst/>
            <a:gdLst/>
            <a:ahLst/>
            <a:cxnLst/>
            <a:rect r="r" b="b" t="t" l="l"/>
            <a:pathLst>
              <a:path h="950680" w="2507141">
                <a:moveTo>
                  <a:pt x="0" y="0"/>
                </a:moveTo>
                <a:lnTo>
                  <a:pt x="2507141" y="0"/>
                </a:lnTo>
                <a:lnTo>
                  <a:pt x="2507141" y="950680"/>
                </a:lnTo>
                <a:lnTo>
                  <a:pt x="0" y="950680"/>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65998" y="3897344"/>
            <a:ext cx="7719405" cy="6678118"/>
          </a:xfrm>
          <a:custGeom>
            <a:avLst/>
            <a:gdLst/>
            <a:ahLst/>
            <a:cxnLst/>
            <a:rect r="r" b="b" t="t" l="l"/>
            <a:pathLst>
              <a:path h="6678118" w="7719405">
                <a:moveTo>
                  <a:pt x="0" y="0"/>
                </a:moveTo>
                <a:lnTo>
                  <a:pt x="7719405" y="0"/>
                </a:lnTo>
                <a:lnTo>
                  <a:pt x="7719405" y="6678118"/>
                </a:lnTo>
                <a:lnTo>
                  <a:pt x="0" y="6678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451973" y="-1321177"/>
            <a:ext cx="17039574" cy="14158337"/>
          </a:xfrm>
          <a:custGeom>
            <a:avLst/>
            <a:gdLst/>
            <a:ahLst/>
            <a:cxnLst/>
            <a:rect r="r" b="b" t="t" l="l"/>
            <a:pathLst>
              <a:path h="14158337" w="17039574">
                <a:moveTo>
                  <a:pt x="0" y="0"/>
                </a:moveTo>
                <a:lnTo>
                  <a:pt x="17039574" y="0"/>
                </a:lnTo>
                <a:lnTo>
                  <a:pt x="17039574" y="14158337"/>
                </a:lnTo>
                <a:lnTo>
                  <a:pt x="0" y="141583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072247" y="1281429"/>
            <a:ext cx="6014538" cy="1130935"/>
          </a:xfrm>
          <a:prstGeom prst="rect">
            <a:avLst/>
          </a:prstGeom>
        </p:spPr>
        <p:txBody>
          <a:bodyPr anchor="t" rtlCol="false" tIns="0" lIns="0" bIns="0" rIns="0">
            <a:spAutoFit/>
          </a:bodyPr>
          <a:lstStyle/>
          <a:p>
            <a:pPr algn="ctr" marL="0" indent="0" lvl="0">
              <a:lnSpc>
                <a:spcPts val="8720"/>
              </a:lnSpc>
              <a:spcBef>
                <a:spcPct val="0"/>
              </a:spcBef>
            </a:pPr>
            <a:r>
              <a:rPr lang="en-US" b="true" sz="8000" spc="88">
                <a:solidFill>
                  <a:srgbClr val="000000"/>
                </a:solidFill>
                <a:latin typeface="Faustina Bold"/>
                <a:ea typeface="Faustina Bold"/>
                <a:cs typeface="Faustina Bold"/>
                <a:sym typeface="Faustina Bold"/>
              </a:rPr>
              <a:t>UseCase </a:t>
            </a:r>
          </a:p>
        </p:txBody>
      </p:sp>
      <p:sp>
        <p:nvSpPr>
          <p:cNvPr name="TextBox 5" id="5"/>
          <p:cNvSpPr txBox="true"/>
          <p:nvPr/>
        </p:nvSpPr>
        <p:spPr>
          <a:xfrm rot="0">
            <a:off x="8246880" y="6713798"/>
            <a:ext cx="5510492" cy="1130935"/>
          </a:xfrm>
          <a:prstGeom prst="rect">
            <a:avLst/>
          </a:prstGeom>
        </p:spPr>
        <p:txBody>
          <a:bodyPr anchor="t" rtlCol="false" tIns="0" lIns="0" bIns="0" rIns="0">
            <a:spAutoFit/>
          </a:bodyPr>
          <a:lstStyle/>
          <a:p>
            <a:pPr algn="ctr" marL="0" indent="0" lvl="0">
              <a:lnSpc>
                <a:spcPts val="8720"/>
              </a:lnSpc>
              <a:spcBef>
                <a:spcPct val="0"/>
              </a:spcBef>
            </a:pPr>
            <a:r>
              <a:rPr lang="en-US" b="true" sz="8000" spc="88">
                <a:solidFill>
                  <a:srgbClr val="000000"/>
                </a:solidFill>
                <a:latin typeface="Faustina Bold"/>
                <a:ea typeface="Faustina Bold"/>
                <a:cs typeface="Faustina Bold"/>
                <a:sym typeface="Faustina Bold"/>
              </a:rPr>
              <a:t>Sơ Đồ ERD</a:t>
            </a:r>
          </a:p>
        </p:txBody>
      </p:sp>
      <p:sp>
        <p:nvSpPr>
          <p:cNvPr name="TextBox 6" id="6"/>
          <p:cNvSpPr txBox="true"/>
          <p:nvPr/>
        </p:nvSpPr>
        <p:spPr>
          <a:xfrm rot="0">
            <a:off x="8255506" y="3416644"/>
            <a:ext cx="5510492" cy="2235835"/>
          </a:xfrm>
          <a:prstGeom prst="rect">
            <a:avLst/>
          </a:prstGeom>
        </p:spPr>
        <p:txBody>
          <a:bodyPr anchor="t" rtlCol="false" tIns="0" lIns="0" bIns="0" rIns="0">
            <a:spAutoFit/>
          </a:bodyPr>
          <a:lstStyle/>
          <a:p>
            <a:pPr algn="ctr" marL="0" indent="0" lvl="0">
              <a:lnSpc>
                <a:spcPts val="8720"/>
              </a:lnSpc>
              <a:spcBef>
                <a:spcPct val="0"/>
              </a:spcBef>
            </a:pPr>
            <a:r>
              <a:rPr lang="en-US" b="true" sz="8000" spc="88">
                <a:solidFill>
                  <a:srgbClr val="000000"/>
                </a:solidFill>
                <a:latin typeface="Faustina Bold"/>
                <a:ea typeface="Faustina Bold"/>
                <a:cs typeface="Faustina Bold"/>
                <a:sym typeface="Faustina Bold"/>
              </a:rPr>
              <a:t>Activity Diagram</a:t>
            </a:r>
          </a:p>
        </p:txBody>
      </p:sp>
      <p:sp>
        <p:nvSpPr>
          <p:cNvPr name="AutoShape 7" id="7"/>
          <p:cNvSpPr/>
          <p:nvPr/>
        </p:nvSpPr>
        <p:spPr>
          <a:xfrm>
            <a:off x="9047234" y="2412365"/>
            <a:ext cx="3927036" cy="0"/>
          </a:xfrm>
          <a:prstGeom prst="line">
            <a:avLst/>
          </a:prstGeom>
          <a:ln cap="flat" w="38100">
            <a:solidFill>
              <a:srgbClr val="000000"/>
            </a:solidFill>
            <a:prstDash val="sysDash"/>
            <a:headEnd type="none" len="sm" w="sm"/>
            <a:tailEnd type="none" len="sm" w="sm"/>
          </a:ln>
        </p:spPr>
      </p:sp>
      <p:sp>
        <p:nvSpPr>
          <p:cNvPr name="AutoShape 8" id="8"/>
          <p:cNvSpPr/>
          <p:nvPr/>
        </p:nvSpPr>
        <p:spPr>
          <a:xfrm>
            <a:off x="8854582" y="5652479"/>
            <a:ext cx="4262396" cy="0"/>
          </a:xfrm>
          <a:prstGeom prst="line">
            <a:avLst/>
          </a:prstGeom>
          <a:ln cap="flat" w="38100">
            <a:solidFill>
              <a:srgbClr val="000000"/>
            </a:solidFill>
            <a:prstDash val="sysDash"/>
            <a:headEnd type="none" len="sm" w="sm"/>
            <a:tailEnd type="none" len="sm" w="sm"/>
          </a:ln>
        </p:spPr>
      </p:sp>
      <p:sp>
        <p:nvSpPr>
          <p:cNvPr name="AutoShape 9" id="9"/>
          <p:cNvSpPr/>
          <p:nvPr/>
        </p:nvSpPr>
        <p:spPr>
          <a:xfrm>
            <a:off x="8570888" y="7844734"/>
            <a:ext cx="4820084" cy="0"/>
          </a:xfrm>
          <a:prstGeom prst="line">
            <a:avLst/>
          </a:prstGeom>
          <a:ln cap="flat" w="38100">
            <a:solidFill>
              <a:srgbClr val="000000"/>
            </a:solidFill>
            <a:prstDash val="sysDash"/>
            <a:headEnd type="none" len="sm" w="sm"/>
            <a:tailEnd type="none" len="sm" w="sm"/>
          </a:ln>
        </p:spPr>
      </p:sp>
      <p:sp>
        <p:nvSpPr>
          <p:cNvPr name="Freeform 10" id="10"/>
          <p:cNvSpPr/>
          <p:nvPr/>
        </p:nvSpPr>
        <p:spPr>
          <a:xfrm flipH="false" flipV="false" rot="0">
            <a:off x="15863127" y="0"/>
            <a:ext cx="2397653" cy="909163"/>
          </a:xfrm>
          <a:custGeom>
            <a:avLst/>
            <a:gdLst/>
            <a:ahLst/>
            <a:cxnLst/>
            <a:rect r="r" b="b" t="t" l="l"/>
            <a:pathLst>
              <a:path h="909163" w="2397653">
                <a:moveTo>
                  <a:pt x="0" y="0"/>
                </a:moveTo>
                <a:lnTo>
                  <a:pt x="2397654" y="0"/>
                </a:lnTo>
                <a:lnTo>
                  <a:pt x="2397654" y="909163"/>
                </a:lnTo>
                <a:lnTo>
                  <a:pt x="0" y="909163"/>
                </a:lnTo>
                <a:lnTo>
                  <a:pt x="0" y="0"/>
                </a:lnTo>
                <a:close/>
              </a:path>
            </a:pathLst>
          </a:custGeom>
          <a:blipFill>
            <a:blip r:embed="rId6"/>
            <a:stretch>
              <a:fillRect l="0" t="0" r="0" b="0"/>
            </a:stretch>
          </a:blipFill>
        </p:spPr>
      </p:sp>
      <p:sp>
        <p:nvSpPr>
          <p:cNvPr name="TextBox 11" id="11"/>
          <p:cNvSpPr txBox="true"/>
          <p:nvPr/>
        </p:nvSpPr>
        <p:spPr>
          <a:xfrm rot="0">
            <a:off x="1028700" y="3120837"/>
            <a:ext cx="5510492" cy="2235835"/>
          </a:xfrm>
          <a:prstGeom prst="rect">
            <a:avLst/>
          </a:prstGeom>
        </p:spPr>
        <p:txBody>
          <a:bodyPr anchor="t" rtlCol="false" tIns="0" lIns="0" bIns="0" rIns="0">
            <a:spAutoFit/>
          </a:bodyPr>
          <a:lstStyle/>
          <a:p>
            <a:pPr algn="l" marL="0" indent="0" lvl="0">
              <a:lnSpc>
                <a:spcPts val="8720"/>
              </a:lnSpc>
              <a:spcBef>
                <a:spcPct val="0"/>
              </a:spcBef>
            </a:pPr>
            <a:r>
              <a:rPr lang="en-US" b="true" sz="8000" spc="88">
                <a:solidFill>
                  <a:srgbClr val="000000"/>
                </a:solidFill>
                <a:latin typeface="Faustina Bold"/>
                <a:ea typeface="Faustina Bold"/>
                <a:cs typeface="Faustina Bold"/>
                <a:sym typeface="Faustina Bold"/>
              </a:rPr>
              <a:t>Phân Tích Yêu Cầu</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b="true" sz="2000">
                <a:solidFill>
                  <a:srgbClr val="000000"/>
                </a:solidFill>
                <a:latin typeface="Noto Sans Bold"/>
                <a:ea typeface="Noto Sans Bold"/>
                <a:cs typeface="Noto Sans Bold"/>
                <a:sym typeface="Noto Sans Bold"/>
              </a:rPr>
              <a:t>11</a:t>
            </a:r>
          </a:p>
        </p:txBody>
      </p:sp>
      <p:sp>
        <p:nvSpPr>
          <p:cNvPr name="AutoShape 13" id="13"/>
          <p:cNvSpPr/>
          <p:nvPr/>
        </p:nvSpPr>
        <p:spPr>
          <a:xfrm>
            <a:off x="7939065" y="2000156"/>
            <a:ext cx="0" cy="8963803"/>
          </a:xfrm>
          <a:prstGeom prst="line">
            <a:avLst/>
          </a:prstGeom>
          <a:ln cap="rnd" w="19050">
            <a:solidFill>
              <a:srgbClr val="6D86DD"/>
            </a:solidFill>
            <a:prstDash val="solid"/>
            <a:headEnd type="none" len="sm" w="sm"/>
            <a:tailEnd type="none" len="sm" w="sm"/>
          </a:ln>
        </p:spPr>
      </p:sp>
      <p:grpSp>
        <p:nvGrpSpPr>
          <p:cNvPr name="Group 14" id="14"/>
          <p:cNvGrpSpPr/>
          <p:nvPr/>
        </p:nvGrpSpPr>
        <p:grpSpPr>
          <a:xfrm rot="0">
            <a:off x="7777140" y="1838231"/>
            <a:ext cx="323850" cy="32385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nvGrpSpPr>
          <p:cNvPr name="Group 16" id="16"/>
          <p:cNvGrpSpPr/>
          <p:nvPr/>
        </p:nvGrpSpPr>
        <p:grpSpPr>
          <a:xfrm rot="0">
            <a:off x="7755315" y="7236403"/>
            <a:ext cx="323850" cy="32385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nvGrpSpPr>
          <p:cNvPr name="Group 18" id="18"/>
          <p:cNvGrpSpPr/>
          <p:nvPr/>
        </p:nvGrpSpPr>
        <p:grpSpPr>
          <a:xfrm rot="0">
            <a:off x="7777140" y="4329774"/>
            <a:ext cx="323850" cy="323850"/>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790" y="5414293"/>
            <a:ext cx="7970982" cy="4872707"/>
            <a:chOff x="0" y="0"/>
            <a:chExt cx="2907836" cy="1777577"/>
          </a:xfrm>
        </p:grpSpPr>
        <p:sp>
          <p:nvSpPr>
            <p:cNvPr name="Freeform 3" id="3"/>
            <p:cNvSpPr/>
            <p:nvPr/>
          </p:nvSpPr>
          <p:spPr>
            <a:xfrm flipH="false" flipV="false" rot="0">
              <a:off x="0" y="0"/>
              <a:ext cx="2907836" cy="1777577"/>
            </a:xfrm>
            <a:custGeom>
              <a:avLst/>
              <a:gdLst/>
              <a:ahLst/>
              <a:cxnLst/>
              <a:rect r="r" b="b" t="t" l="l"/>
              <a:pathLst>
                <a:path h="1777577" w="2907836">
                  <a:moveTo>
                    <a:pt x="0" y="0"/>
                  </a:moveTo>
                  <a:lnTo>
                    <a:pt x="2907836" y="0"/>
                  </a:lnTo>
                  <a:lnTo>
                    <a:pt x="2907836" y="1777577"/>
                  </a:lnTo>
                  <a:lnTo>
                    <a:pt x="0" y="1777577"/>
                  </a:lnTo>
                  <a:close/>
                </a:path>
              </a:pathLst>
            </a:custGeom>
            <a:solidFill>
              <a:srgbClr val="FDD85D"/>
            </a:solidFill>
          </p:spPr>
        </p:sp>
      </p:grpSp>
      <p:grpSp>
        <p:nvGrpSpPr>
          <p:cNvPr name="Group 4" id="4"/>
          <p:cNvGrpSpPr/>
          <p:nvPr/>
        </p:nvGrpSpPr>
        <p:grpSpPr>
          <a:xfrm rot="0">
            <a:off x="-950541" y="-243035"/>
            <a:ext cx="8616732" cy="8185896"/>
            <a:chOff x="0" y="0"/>
            <a:chExt cx="6629400" cy="6297930"/>
          </a:xfrm>
        </p:grpSpPr>
        <p:sp>
          <p:nvSpPr>
            <p:cNvPr name="Freeform 5" id="5"/>
            <p:cNvSpPr/>
            <p:nvPr/>
          </p:nvSpPr>
          <p:spPr>
            <a:xfrm flipH="false" flipV="false" rot="0">
              <a:off x="0" y="0"/>
              <a:ext cx="6629400" cy="6297930"/>
            </a:xfrm>
            <a:custGeom>
              <a:avLst/>
              <a:gdLst/>
              <a:ahLst/>
              <a:cxnLst/>
              <a:rect r="r" b="b" t="t" l="l"/>
              <a:pathLst>
                <a:path h="6297930" w="6629400">
                  <a:moveTo>
                    <a:pt x="0" y="0"/>
                  </a:moveTo>
                  <a:lnTo>
                    <a:pt x="0" y="4345940"/>
                  </a:lnTo>
                  <a:cubicBezTo>
                    <a:pt x="0" y="5424170"/>
                    <a:pt x="873760" y="6297930"/>
                    <a:pt x="1951990" y="6297930"/>
                  </a:cubicBezTo>
                  <a:cubicBezTo>
                    <a:pt x="2943860" y="6297930"/>
                    <a:pt x="3764280" y="5557520"/>
                    <a:pt x="3887470" y="4598670"/>
                  </a:cubicBezTo>
                  <a:lnTo>
                    <a:pt x="6629400" y="6297930"/>
                  </a:lnTo>
                  <a:lnTo>
                    <a:pt x="6629400" y="4677410"/>
                  </a:lnTo>
                  <a:cubicBezTo>
                    <a:pt x="6629400" y="2094230"/>
                    <a:pt x="4535170" y="0"/>
                    <a:pt x="1951990" y="0"/>
                  </a:cubicBezTo>
                  <a:lnTo>
                    <a:pt x="0" y="0"/>
                  </a:lnTo>
                  <a:close/>
                </a:path>
              </a:pathLst>
            </a:custGeom>
            <a:blipFill>
              <a:blip r:embed="rId2"/>
              <a:stretch>
                <a:fillRect l="-17900" t="-1464" r="-26686" b="0"/>
              </a:stretch>
            </a:blipFill>
          </p:spPr>
        </p:sp>
      </p:grpSp>
      <p:sp>
        <p:nvSpPr>
          <p:cNvPr name="Freeform 6" id="6"/>
          <p:cNvSpPr/>
          <p:nvPr/>
        </p:nvSpPr>
        <p:spPr>
          <a:xfrm flipH="false" flipV="false" rot="0">
            <a:off x="7666192" y="1094264"/>
            <a:ext cx="10621808" cy="9192736"/>
          </a:xfrm>
          <a:custGeom>
            <a:avLst/>
            <a:gdLst/>
            <a:ahLst/>
            <a:cxnLst/>
            <a:rect r="r" b="b" t="t" l="l"/>
            <a:pathLst>
              <a:path h="9192736" w="10621808">
                <a:moveTo>
                  <a:pt x="0" y="0"/>
                </a:moveTo>
                <a:lnTo>
                  <a:pt x="10621808" y="0"/>
                </a:lnTo>
                <a:lnTo>
                  <a:pt x="10621808" y="9192736"/>
                </a:lnTo>
                <a:lnTo>
                  <a:pt x="0" y="9192736"/>
                </a:lnTo>
                <a:lnTo>
                  <a:pt x="0" y="0"/>
                </a:lnTo>
                <a:close/>
              </a:path>
            </a:pathLst>
          </a:custGeom>
          <a:blipFill>
            <a:blip r:embed="rId3"/>
            <a:stretch>
              <a:fillRect l="-760" t="0" r="-760" b="0"/>
            </a:stretch>
          </a:blipFill>
        </p:spPr>
      </p:sp>
      <p:sp>
        <p:nvSpPr>
          <p:cNvPr name="Freeform 7" id="7"/>
          <p:cNvSpPr/>
          <p:nvPr/>
        </p:nvSpPr>
        <p:spPr>
          <a:xfrm flipH="false" flipV="false" rot="0">
            <a:off x="15274898" y="-113834"/>
            <a:ext cx="3013102" cy="1142534"/>
          </a:xfrm>
          <a:custGeom>
            <a:avLst/>
            <a:gdLst/>
            <a:ahLst/>
            <a:cxnLst/>
            <a:rect r="r" b="b" t="t" l="l"/>
            <a:pathLst>
              <a:path h="1142534" w="3013102">
                <a:moveTo>
                  <a:pt x="0" y="0"/>
                </a:moveTo>
                <a:lnTo>
                  <a:pt x="3013102" y="0"/>
                </a:lnTo>
                <a:lnTo>
                  <a:pt x="3013102" y="1142534"/>
                </a:lnTo>
                <a:lnTo>
                  <a:pt x="0" y="1142534"/>
                </a:lnTo>
                <a:lnTo>
                  <a:pt x="0" y="0"/>
                </a:lnTo>
                <a:close/>
              </a:path>
            </a:pathLst>
          </a:custGeom>
          <a:blipFill>
            <a:blip r:embed="rId4"/>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12</a:t>
            </a:r>
          </a:p>
        </p:txBody>
      </p:sp>
      <p:sp>
        <p:nvSpPr>
          <p:cNvPr name="TextBox 9" id="9"/>
          <p:cNvSpPr txBox="true"/>
          <p:nvPr/>
        </p:nvSpPr>
        <p:spPr>
          <a:xfrm rot="0">
            <a:off x="9878068" y="85725"/>
            <a:ext cx="5510492" cy="1130935"/>
          </a:xfrm>
          <a:prstGeom prst="rect">
            <a:avLst/>
          </a:prstGeom>
        </p:spPr>
        <p:txBody>
          <a:bodyPr anchor="t" rtlCol="false" tIns="0" lIns="0" bIns="0" rIns="0">
            <a:spAutoFit/>
          </a:bodyPr>
          <a:lstStyle/>
          <a:p>
            <a:pPr algn="ctr" marL="0" indent="0" lvl="0">
              <a:lnSpc>
                <a:spcPts val="8720"/>
              </a:lnSpc>
              <a:spcBef>
                <a:spcPct val="0"/>
              </a:spcBef>
            </a:pPr>
            <a:r>
              <a:rPr lang="en-US" sz="8000" spc="88">
                <a:solidFill>
                  <a:srgbClr val="000000"/>
                </a:solidFill>
                <a:latin typeface="Faustina"/>
                <a:ea typeface="Faustina"/>
                <a:cs typeface="Faustina"/>
                <a:sym typeface="Faustina"/>
              </a:rPr>
              <a:t>UseCase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D85D"/>
        </a:solidFill>
      </p:bgPr>
    </p:bg>
    <p:spTree>
      <p:nvGrpSpPr>
        <p:cNvPr id="1" name=""/>
        <p:cNvGrpSpPr/>
        <p:nvPr/>
      </p:nvGrpSpPr>
      <p:grpSpPr>
        <a:xfrm>
          <a:off x="0" y="0"/>
          <a:ext cx="0" cy="0"/>
          <a:chOff x="0" y="0"/>
          <a:chExt cx="0" cy="0"/>
        </a:xfrm>
      </p:grpSpPr>
      <p:grpSp>
        <p:nvGrpSpPr>
          <p:cNvPr name="Group 2" id="2"/>
          <p:cNvGrpSpPr/>
          <p:nvPr/>
        </p:nvGrpSpPr>
        <p:grpSpPr>
          <a:xfrm rot="10734001">
            <a:off x="9419249" y="-109755"/>
            <a:ext cx="10088919" cy="10072777"/>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0">
            <a:off x="10934733" y="1055967"/>
            <a:ext cx="10660081" cy="9231033"/>
            <a:chOff x="0" y="0"/>
            <a:chExt cx="7029450" cy="6087110"/>
          </a:xfrm>
        </p:grpSpPr>
        <p:sp>
          <p:nvSpPr>
            <p:cNvPr name="Freeform 5" id="5"/>
            <p:cNvSpPr/>
            <p:nvPr/>
          </p:nvSpPr>
          <p:spPr>
            <a:xfrm flipH="false" flipV="false" rot="0">
              <a:off x="0" y="0"/>
              <a:ext cx="7029450" cy="6088380"/>
            </a:xfrm>
            <a:custGeom>
              <a:avLst/>
              <a:gdLst/>
              <a:ahLst/>
              <a:cxnLst/>
              <a:rect r="r" b="b" t="t" l="l"/>
              <a:pathLst>
                <a:path h="6088380" w="7029450">
                  <a:moveTo>
                    <a:pt x="5271770" y="0"/>
                  </a:moveTo>
                  <a:lnTo>
                    <a:pt x="1757680" y="0"/>
                  </a:lnTo>
                  <a:lnTo>
                    <a:pt x="0" y="3044190"/>
                  </a:lnTo>
                  <a:lnTo>
                    <a:pt x="0" y="4330700"/>
                  </a:lnTo>
                  <a:cubicBezTo>
                    <a:pt x="0" y="5300980"/>
                    <a:pt x="787400" y="6088380"/>
                    <a:pt x="1757680" y="6088380"/>
                  </a:cubicBezTo>
                  <a:lnTo>
                    <a:pt x="5271770" y="6088380"/>
                  </a:lnTo>
                  <a:lnTo>
                    <a:pt x="7029450" y="3044190"/>
                  </a:lnTo>
                  <a:lnTo>
                    <a:pt x="7029450" y="1757680"/>
                  </a:lnTo>
                  <a:cubicBezTo>
                    <a:pt x="7029450" y="787400"/>
                    <a:pt x="6242050" y="0"/>
                    <a:pt x="5271770" y="0"/>
                  </a:cubicBezTo>
                  <a:close/>
                </a:path>
              </a:pathLst>
            </a:custGeom>
            <a:blipFill>
              <a:blip r:embed="rId2"/>
              <a:stretch>
                <a:fillRect l="-30735" t="0" r="0" b="0"/>
              </a:stretch>
            </a:blipFill>
          </p:spPr>
        </p:sp>
      </p:grpSp>
      <p:sp>
        <p:nvSpPr>
          <p:cNvPr name="Freeform 6" id="6"/>
          <p:cNvSpPr/>
          <p:nvPr/>
        </p:nvSpPr>
        <p:spPr>
          <a:xfrm flipH="false" flipV="false" rot="5400000">
            <a:off x="10721873" y="7166110"/>
            <a:ext cx="8672074" cy="8246354"/>
          </a:xfrm>
          <a:custGeom>
            <a:avLst/>
            <a:gdLst/>
            <a:ahLst/>
            <a:cxnLst/>
            <a:rect r="r" b="b" t="t" l="l"/>
            <a:pathLst>
              <a:path h="8246354" w="8672074">
                <a:moveTo>
                  <a:pt x="0" y="0"/>
                </a:moveTo>
                <a:lnTo>
                  <a:pt x="8672074" y="0"/>
                </a:lnTo>
                <a:lnTo>
                  <a:pt x="8672074" y="8246354"/>
                </a:lnTo>
                <a:lnTo>
                  <a:pt x="0" y="82463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198773" y="-115433"/>
            <a:ext cx="3089227" cy="1171400"/>
          </a:xfrm>
          <a:custGeom>
            <a:avLst/>
            <a:gdLst/>
            <a:ahLst/>
            <a:cxnLst/>
            <a:rect r="r" b="b" t="t" l="l"/>
            <a:pathLst>
              <a:path h="1171400" w="3089227">
                <a:moveTo>
                  <a:pt x="0" y="0"/>
                </a:moveTo>
                <a:lnTo>
                  <a:pt x="3089227" y="0"/>
                </a:lnTo>
                <a:lnTo>
                  <a:pt x="3089227" y="1171400"/>
                </a:lnTo>
                <a:lnTo>
                  <a:pt x="0" y="1171400"/>
                </a:lnTo>
                <a:lnTo>
                  <a:pt x="0" y="0"/>
                </a:lnTo>
                <a:close/>
              </a:path>
            </a:pathLst>
          </a:custGeom>
          <a:blipFill>
            <a:blip r:embed="rId5"/>
            <a:stretch>
              <a:fillRect l="0" t="0" r="0" b="0"/>
            </a:stretch>
          </a:blipFill>
        </p:spPr>
      </p:sp>
      <p:sp>
        <p:nvSpPr>
          <p:cNvPr name="TextBox 8" id="8"/>
          <p:cNvSpPr txBox="true"/>
          <p:nvPr/>
        </p:nvSpPr>
        <p:spPr>
          <a:xfrm rot="0">
            <a:off x="851337" y="4798497"/>
            <a:ext cx="9140994" cy="1162304"/>
          </a:xfrm>
          <a:prstGeom prst="rect">
            <a:avLst/>
          </a:prstGeom>
        </p:spPr>
        <p:txBody>
          <a:bodyPr anchor="t" rtlCol="false" tIns="0" lIns="0" bIns="0" rIns="0">
            <a:spAutoFit/>
          </a:bodyPr>
          <a:lstStyle/>
          <a:p>
            <a:pPr algn="l" marL="0" indent="0" lvl="0">
              <a:lnSpc>
                <a:spcPts val="8937"/>
              </a:lnSpc>
              <a:spcBef>
                <a:spcPct val="0"/>
              </a:spcBef>
            </a:pPr>
            <a:r>
              <a:rPr lang="en-US" b="true" sz="8199" spc="90">
                <a:solidFill>
                  <a:srgbClr val="000000"/>
                </a:solidFill>
                <a:latin typeface="Faustina Semi-Bold"/>
                <a:ea typeface="Faustina Semi-Bold"/>
                <a:cs typeface="Faustina Semi-Bold"/>
                <a:sym typeface="Faustina Semi-Bold"/>
              </a:rPr>
              <a:t>Activity Diagram</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790" y="5414293"/>
            <a:ext cx="7970982" cy="4872707"/>
            <a:chOff x="0" y="0"/>
            <a:chExt cx="2907836" cy="1777577"/>
          </a:xfrm>
        </p:grpSpPr>
        <p:sp>
          <p:nvSpPr>
            <p:cNvPr name="Freeform 3" id="3"/>
            <p:cNvSpPr/>
            <p:nvPr/>
          </p:nvSpPr>
          <p:spPr>
            <a:xfrm flipH="false" flipV="false" rot="0">
              <a:off x="0" y="0"/>
              <a:ext cx="2907836" cy="1777577"/>
            </a:xfrm>
            <a:custGeom>
              <a:avLst/>
              <a:gdLst/>
              <a:ahLst/>
              <a:cxnLst/>
              <a:rect r="r" b="b" t="t" l="l"/>
              <a:pathLst>
                <a:path h="1777577" w="2907836">
                  <a:moveTo>
                    <a:pt x="0" y="0"/>
                  </a:moveTo>
                  <a:lnTo>
                    <a:pt x="2907836" y="0"/>
                  </a:lnTo>
                  <a:lnTo>
                    <a:pt x="2907836" y="1777577"/>
                  </a:lnTo>
                  <a:lnTo>
                    <a:pt x="0" y="1777577"/>
                  </a:lnTo>
                  <a:close/>
                </a:path>
              </a:pathLst>
            </a:custGeom>
            <a:solidFill>
              <a:srgbClr val="FDD85D"/>
            </a:solidFill>
          </p:spPr>
        </p:sp>
      </p:grpSp>
      <p:grpSp>
        <p:nvGrpSpPr>
          <p:cNvPr name="Group 4" id="4"/>
          <p:cNvGrpSpPr/>
          <p:nvPr/>
        </p:nvGrpSpPr>
        <p:grpSpPr>
          <a:xfrm rot="0">
            <a:off x="-950541" y="-243035"/>
            <a:ext cx="8616732" cy="8185896"/>
            <a:chOff x="0" y="0"/>
            <a:chExt cx="6629400" cy="6297930"/>
          </a:xfrm>
        </p:grpSpPr>
        <p:sp>
          <p:nvSpPr>
            <p:cNvPr name="Freeform 5" id="5"/>
            <p:cNvSpPr/>
            <p:nvPr/>
          </p:nvSpPr>
          <p:spPr>
            <a:xfrm flipH="false" flipV="false" rot="0">
              <a:off x="0" y="0"/>
              <a:ext cx="6629400" cy="6297930"/>
            </a:xfrm>
            <a:custGeom>
              <a:avLst/>
              <a:gdLst/>
              <a:ahLst/>
              <a:cxnLst/>
              <a:rect r="r" b="b" t="t" l="l"/>
              <a:pathLst>
                <a:path h="6297930" w="6629400">
                  <a:moveTo>
                    <a:pt x="0" y="0"/>
                  </a:moveTo>
                  <a:lnTo>
                    <a:pt x="0" y="4345940"/>
                  </a:lnTo>
                  <a:cubicBezTo>
                    <a:pt x="0" y="5424170"/>
                    <a:pt x="873760" y="6297930"/>
                    <a:pt x="1951990" y="6297930"/>
                  </a:cubicBezTo>
                  <a:cubicBezTo>
                    <a:pt x="2943860" y="6297930"/>
                    <a:pt x="3764280" y="5557520"/>
                    <a:pt x="3887470" y="4598670"/>
                  </a:cubicBezTo>
                  <a:lnTo>
                    <a:pt x="6629400" y="6297930"/>
                  </a:lnTo>
                  <a:lnTo>
                    <a:pt x="6629400" y="4677410"/>
                  </a:lnTo>
                  <a:cubicBezTo>
                    <a:pt x="6629400" y="2094230"/>
                    <a:pt x="4535170" y="0"/>
                    <a:pt x="1951990" y="0"/>
                  </a:cubicBezTo>
                  <a:lnTo>
                    <a:pt x="0" y="0"/>
                  </a:lnTo>
                  <a:close/>
                </a:path>
              </a:pathLst>
            </a:custGeom>
            <a:blipFill>
              <a:blip r:embed="rId2"/>
              <a:stretch>
                <a:fillRect l="-17900" t="-1464" r="-26686" b="0"/>
              </a:stretch>
            </a:blipFill>
          </p:spPr>
        </p:sp>
      </p:grpSp>
      <p:grpSp>
        <p:nvGrpSpPr>
          <p:cNvPr name="Group 6" id="6"/>
          <p:cNvGrpSpPr/>
          <p:nvPr/>
        </p:nvGrpSpPr>
        <p:grpSpPr>
          <a:xfrm rot="0">
            <a:off x="6215569" y="173018"/>
            <a:ext cx="1267333" cy="1244702"/>
            <a:chOff x="0" y="0"/>
            <a:chExt cx="711200" cy="698500"/>
          </a:xfrm>
        </p:grpSpPr>
        <p:sp>
          <p:nvSpPr>
            <p:cNvPr name="Freeform 7" id="7"/>
            <p:cNvSpPr/>
            <p:nvPr/>
          </p:nvSpPr>
          <p:spPr>
            <a:xfrm flipH="false" flipV="false" rot="0">
              <a:off x="0" y="0"/>
              <a:ext cx="711200" cy="698499"/>
            </a:xfrm>
            <a:custGeom>
              <a:avLst/>
              <a:gdLst/>
              <a:ahLst/>
              <a:cxnLst/>
              <a:rect r="r" b="b" t="t" l="l"/>
              <a:pathLst>
                <a:path h="698499" w="711200">
                  <a:moveTo>
                    <a:pt x="685115" y="360641"/>
                  </a:moveTo>
                  <a:cubicBezTo>
                    <a:pt x="679370" y="354429"/>
                    <a:pt x="679379" y="344421"/>
                    <a:pt x="685114" y="338200"/>
                  </a:cubicBezTo>
                  <a:cubicBezTo>
                    <a:pt x="701040" y="320928"/>
                    <a:pt x="710352" y="298127"/>
                    <a:pt x="711012" y="274827"/>
                  </a:cubicBezTo>
                  <a:cubicBezTo>
                    <a:pt x="713217" y="216626"/>
                    <a:pt x="662461" y="177386"/>
                    <a:pt x="606428" y="173921"/>
                  </a:cubicBezTo>
                  <a:cubicBezTo>
                    <a:pt x="539706" y="173921"/>
                    <a:pt x="476081" y="240975"/>
                    <a:pt x="432998" y="282428"/>
                  </a:cubicBezTo>
                  <a:cubicBezTo>
                    <a:pt x="430088" y="285227"/>
                    <a:pt x="425512" y="286338"/>
                    <a:pt x="422609" y="283533"/>
                  </a:cubicBezTo>
                  <a:cubicBezTo>
                    <a:pt x="419696" y="280718"/>
                    <a:pt x="420784" y="276197"/>
                    <a:pt x="423600" y="273289"/>
                  </a:cubicBezTo>
                  <a:cubicBezTo>
                    <a:pt x="465849" y="229649"/>
                    <a:pt x="537503" y="161596"/>
                    <a:pt x="533176" y="94003"/>
                  </a:cubicBezTo>
                  <a:cubicBezTo>
                    <a:pt x="529921" y="42037"/>
                    <a:pt x="486575" y="-1905"/>
                    <a:pt x="432582" y="64"/>
                  </a:cubicBezTo>
                  <a:cubicBezTo>
                    <a:pt x="408377" y="540"/>
                    <a:pt x="385036" y="9860"/>
                    <a:pt x="367222" y="25639"/>
                  </a:cubicBezTo>
                  <a:cubicBezTo>
                    <a:pt x="360877" y="31260"/>
                    <a:pt x="350674" y="31246"/>
                    <a:pt x="344325" y="25628"/>
                  </a:cubicBezTo>
                  <a:cubicBezTo>
                    <a:pt x="326227" y="9615"/>
                    <a:pt x="302176" y="173"/>
                    <a:pt x="277727" y="173"/>
                  </a:cubicBezTo>
                  <a:cubicBezTo>
                    <a:pt x="219348" y="-723"/>
                    <a:pt x="180572" y="48613"/>
                    <a:pt x="177095" y="102920"/>
                  </a:cubicBezTo>
                  <a:cubicBezTo>
                    <a:pt x="176145" y="168415"/>
                    <a:pt x="245695" y="231167"/>
                    <a:pt x="287583" y="273277"/>
                  </a:cubicBezTo>
                  <a:cubicBezTo>
                    <a:pt x="290421" y="276131"/>
                    <a:pt x="291548" y="280609"/>
                    <a:pt x="288700" y="283455"/>
                  </a:cubicBezTo>
                  <a:cubicBezTo>
                    <a:pt x="285831" y="286323"/>
                    <a:pt x="281217" y="285256"/>
                    <a:pt x="278252" y="282485"/>
                  </a:cubicBezTo>
                  <a:cubicBezTo>
                    <a:pt x="233685" y="240847"/>
                    <a:pt x="164635" y="170835"/>
                    <a:pt x="95714" y="174851"/>
                  </a:cubicBezTo>
                  <a:cubicBezTo>
                    <a:pt x="52303" y="177606"/>
                    <a:pt x="12685" y="206873"/>
                    <a:pt x="2564" y="249008"/>
                  </a:cubicBezTo>
                  <a:cubicBezTo>
                    <a:pt x="-4907" y="280107"/>
                    <a:pt x="4251" y="314248"/>
                    <a:pt x="26102" y="337892"/>
                  </a:cubicBezTo>
                  <a:cubicBezTo>
                    <a:pt x="31845" y="344106"/>
                    <a:pt x="31844" y="354114"/>
                    <a:pt x="26105" y="360331"/>
                  </a:cubicBezTo>
                  <a:cubicBezTo>
                    <a:pt x="4395" y="383849"/>
                    <a:pt x="-4714" y="417440"/>
                    <a:pt x="2638" y="448410"/>
                  </a:cubicBezTo>
                  <a:cubicBezTo>
                    <a:pt x="13802" y="494883"/>
                    <a:pt x="57898" y="521719"/>
                    <a:pt x="104792" y="524537"/>
                  </a:cubicBezTo>
                  <a:cubicBezTo>
                    <a:pt x="176012" y="524537"/>
                    <a:pt x="231539" y="460818"/>
                    <a:pt x="278229" y="416011"/>
                  </a:cubicBezTo>
                  <a:cubicBezTo>
                    <a:pt x="281134" y="413222"/>
                    <a:pt x="285693" y="412118"/>
                    <a:pt x="288591" y="414913"/>
                  </a:cubicBezTo>
                  <a:cubicBezTo>
                    <a:pt x="291511" y="417731"/>
                    <a:pt x="290425" y="422264"/>
                    <a:pt x="287603" y="425177"/>
                  </a:cubicBezTo>
                  <a:cubicBezTo>
                    <a:pt x="245317" y="468843"/>
                    <a:pt x="173779" y="536847"/>
                    <a:pt x="178024" y="604454"/>
                  </a:cubicBezTo>
                  <a:cubicBezTo>
                    <a:pt x="181399" y="655784"/>
                    <a:pt x="223583" y="699417"/>
                    <a:pt x="276948" y="698485"/>
                  </a:cubicBezTo>
                  <a:cubicBezTo>
                    <a:pt x="301620" y="698485"/>
                    <a:pt x="325832" y="689187"/>
                    <a:pt x="344100" y="672936"/>
                  </a:cubicBezTo>
                  <a:cubicBezTo>
                    <a:pt x="350434" y="667301"/>
                    <a:pt x="360624" y="667296"/>
                    <a:pt x="366958" y="672930"/>
                  </a:cubicBezTo>
                  <a:cubicBezTo>
                    <a:pt x="384603" y="688619"/>
                    <a:pt x="407703" y="697727"/>
                    <a:pt x="431486" y="698376"/>
                  </a:cubicBezTo>
                  <a:cubicBezTo>
                    <a:pt x="490714" y="700413"/>
                    <a:pt x="530644" y="650723"/>
                    <a:pt x="534123" y="595648"/>
                  </a:cubicBezTo>
                  <a:cubicBezTo>
                    <a:pt x="535073" y="530208"/>
                    <a:pt x="465567" y="467323"/>
                    <a:pt x="423655" y="425298"/>
                  </a:cubicBezTo>
                  <a:cubicBezTo>
                    <a:pt x="420806" y="422440"/>
                    <a:pt x="419675" y="417946"/>
                    <a:pt x="422530" y="415093"/>
                  </a:cubicBezTo>
                  <a:cubicBezTo>
                    <a:pt x="425395" y="412232"/>
                    <a:pt x="429999" y="413301"/>
                    <a:pt x="432960" y="416066"/>
                  </a:cubicBezTo>
                  <a:cubicBezTo>
                    <a:pt x="477528" y="457697"/>
                    <a:pt x="546581" y="527728"/>
                    <a:pt x="615504" y="523697"/>
                  </a:cubicBezTo>
                  <a:cubicBezTo>
                    <a:pt x="668288" y="520349"/>
                    <a:pt x="713029" y="477810"/>
                    <a:pt x="711143" y="424871"/>
                  </a:cubicBezTo>
                  <a:cubicBezTo>
                    <a:pt x="710660" y="401255"/>
                    <a:pt x="701293" y="378126"/>
                    <a:pt x="685115" y="360641"/>
                  </a:cubicBezTo>
                  <a:close/>
                </a:path>
              </a:pathLst>
            </a:custGeom>
            <a:solidFill>
              <a:srgbClr val="00A364"/>
            </a:solidFill>
          </p:spPr>
        </p:sp>
        <p:sp>
          <p:nvSpPr>
            <p:cNvPr name="TextBox 8" id="8"/>
            <p:cNvSpPr txBox="true"/>
            <p:nvPr/>
          </p:nvSpPr>
          <p:spPr>
            <a:xfrm>
              <a:off x="190500" y="142875"/>
              <a:ext cx="330200" cy="365125"/>
            </a:xfrm>
            <a:prstGeom prst="rect">
              <a:avLst/>
            </a:prstGeom>
          </p:spPr>
          <p:txBody>
            <a:bodyPr anchor="ctr" rtlCol="false" tIns="50800" lIns="50800" bIns="50800" rIns="50800"/>
            <a:lstStyle/>
            <a:p>
              <a:pPr algn="ctr">
                <a:lnSpc>
                  <a:spcPts val="2800"/>
                </a:lnSpc>
              </a:pPr>
            </a:p>
          </p:txBody>
        </p:sp>
      </p:grpSp>
      <p:pic>
        <p:nvPicPr>
          <p:cNvPr name="Picture 9" id="9"/>
          <p:cNvPicPr>
            <a:picLocks noChangeAspect="true"/>
          </p:cNvPicPr>
          <p:nvPr/>
        </p:nvPicPr>
        <p:blipFill>
          <a:blip r:embed="rId3"/>
          <a:stretch>
            <a:fillRect/>
          </a:stretch>
        </p:blipFill>
        <p:spPr>
          <a:xfrm rot="0">
            <a:off x="6020894" y="7898989"/>
            <a:ext cx="2336106" cy="1854137"/>
          </a:xfrm>
          <a:prstGeom prst="rect">
            <a:avLst/>
          </a:prstGeom>
        </p:spPr>
      </p:pic>
      <p:pic>
        <p:nvPicPr>
          <p:cNvPr name="Picture 10" id="10"/>
          <p:cNvPicPr>
            <a:picLocks noChangeAspect="true"/>
          </p:cNvPicPr>
          <p:nvPr/>
        </p:nvPicPr>
        <p:blipFill>
          <a:blip r:embed="rId4"/>
          <a:stretch>
            <a:fillRect/>
          </a:stretch>
        </p:blipFill>
        <p:spPr>
          <a:xfrm rot="0">
            <a:off x="6173294" y="8051389"/>
            <a:ext cx="2336106" cy="1854137"/>
          </a:xfrm>
          <a:prstGeom prst="rect">
            <a:avLst/>
          </a:prstGeom>
        </p:spPr>
      </p:pic>
      <p:sp>
        <p:nvSpPr>
          <p:cNvPr name="Freeform 11" id="11"/>
          <p:cNvSpPr/>
          <p:nvPr/>
        </p:nvSpPr>
        <p:spPr>
          <a:xfrm flipH="false" flipV="false" rot="0">
            <a:off x="15819412" y="0"/>
            <a:ext cx="2468588" cy="936061"/>
          </a:xfrm>
          <a:custGeom>
            <a:avLst/>
            <a:gdLst/>
            <a:ahLst/>
            <a:cxnLst/>
            <a:rect r="r" b="b" t="t" l="l"/>
            <a:pathLst>
              <a:path h="936061" w="2468588">
                <a:moveTo>
                  <a:pt x="0" y="0"/>
                </a:moveTo>
                <a:lnTo>
                  <a:pt x="2468588" y="0"/>
                </a:lnTo>
                <a:lnTo>
                  <a:pt x="2468588" y="936061"/>
                </a:lnTo>
                <a:lnTo>
                  <a:pt x="0" y="936061"/>
                </a:lnTo>
                <a:lnTo>
                  <a:pt x="0" y="0"/>
                </a:lnTo>
                <a:close/>
              </a:path>
            </a:pathLst>
          </a:custGeom>
          <a:blipFill>
            <a:blip r:embed="rId5"/>
            <a:stretch>
              <a:fillRect l="0" t="0" r="0" b="0"/>
            </a:stretch>
          </a:blipFill>
        </p:spPr>
      </p:sp>
      <p:sp>
        <p:nvSpPr>
          <p:cNvPr name="Freeform 12" id="12"/>
          <p:cNvSpPr/>
          <p:nvPr/>
        </p:nvSpPr>
        <p:spPr>
          <a:xfrm flipH="false" flipV="false" rot="0">
            <a:off x="8722998" y="1417720"/>
            <a:ext cx="8536302" cy="8536302"/>
          </a:xfrm>
          <a:custGeom>
            <a:avLst/>
            <a:gdLst/>
            <a:ahLst/>
            <a:cxnLst/>
            <a:rect r="r" b="b" t="t" l="l"/>
            <a:pathLst>
              <a:path h="8536302" w="8536302">
                <a:moveTo>
                  <a:pt x="0" y="0"/>
                </a:moveTo>
                <a:lnTo>
                  <a:pt x="8536302" y="0"/>
                </a:lnTo>
                <a:lnTo>
                  <a:pt x="8536302" y="8536302"/>
                </a:lnTo>
                <a:lnTo>
                  <a:pt x="0" y="8536302"/>
                </a:lnTo>
                <a:lnTo>
                  <a:pt x="0" y="0"/>
                </a:lnTo>
                <a:close/>
              </a:path>
            </a:pathLst>
          </a:custGeom>
          <a:blipFill>
            <a:blip r:embed="rId6"/>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14</a:t>
            </a:r>
          </a:p>
        </p:txBody>
      </p:sp>
      <p:sp>
        <p:nvSpPr>
          <p:cNvPr name="TextBox 14" id="14"/>
          <p:cNvSpPr txBox="true"/>
          <p:nvPr/>
        </p:nvSpPr>
        <p:spPr>
          <a:xfrm rot="0">
            <a:off x="8678709" y="-102235"/>
            <a:ext cx="8580591" cy="1130935"/>
          </a:xfrm>
          <a:prstGeom prst="rect">
            <a:avLst/>
          </a:prstGeom>
        </p:spPr>
        <p:txBody>
          <a:bodyPr anchor="t" rtlCol="false" tIns="0" lIns="0" bIns="0" rIns="0">
            <a:spAutoFit/>
          </a:bodyPr>
          <a:lstStyle/>
          <a:p>
            <a:pPr algn="ctr" marL="0" indent="0" lvl="0">
              <a:lnSpc>
                <a:spcPts val="8720"/>
              </a:lnSpc>
              <a:spcBef>
                <a:spcPct val="0"/>
              </a:spcBef>
            </a:pPr>
            <a:r>
              <a:rPr lang="en-US" sz="8000" spc="88">
                <a:solidFill>
                  <a:srgbClr val="000000"/>
                </a:solidFill>
                <a:latin typeface="Faustina"/>
                <a:ea typeface="Faustina"/>
                <a:cs typeface="Faustina"/>
                <a:sym typeface="Faustina"/>
              </a:rPr>
              <a:t>Đăng ký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790" y="5414293"/>
            <a:ext cx="7970982" cy="4872707"/>
            <a:chOff x="0" y="0"/>
            <a:chExt cx="2907836" cy="1777577"/>
          </a:xfrm>
        </p:grpSpPr>
        <p:sp>
          <p:nvSpPr>
            <p:cNvPr name="Freeform 3" id="3"/>
            <p:cNvSpPr/>
            <p:nvPr/>
          </p:nvSpPr>
          <p:spPr>
            <a:xfrm flipH="false" flipV="false" rot="0">
              <a:off x="0" y="0"/>
              <a:ext cx="2907836" cy="1777577"/>
            </a:xfrm>
            <a:custGeom>
              <a:avLst/>
              <a:gdLst/>
              <a:ahLst/>
              <a:cxnLst/>
              <a:rect r="r" b="b" t="t" l="l"/>
              <a:pathLst>
                <a:path h="1777577" w="2907836">
                  <a:moveTo>
                    <a:pt x="0" y="0"/>
                  </a:moveTo>
                  <a:lnTo>
                    <a:pt x="2907836" y="0"/>
                  </a:lnTo>
                  <a:lnTo>
                    <a:pt x="2907836" y="1777577"/>
                  </a:lnTo>
                  <a:lnTo>
                    <a:pt x="0" y="1777577"/>
                  </a:lnTo>
                  <a:close/>
                </a:path>
              </a:pathLst>
            </a:custGeom>
            <a:solidFill>
              <a:srgbClr val="FDD85D"/>
            </a:solidFill>
          </p:spPr>
        </p:sp>
      </p:grpSp>
      <p:grpSp>
        <p:nvGrpSpPr>
          <p:cNvPr name="Group 4" id="4"/>
          <p:cNvGrpSpPr/>
          <p:nvPr/>
        </p:nvGrpSpPr>
        <p:grpSpPr>
          <a:xfrm rot="0">
            <a:off x="-950541" y="-243035"/>
            <a:ext cx="8616732" cy="8185896"/>
            <a:chOff x="0" y="0"/>
            <a:chExt cx="6629400" cy="6297930"/>
          </a:xfrm>
        </p:grpSpPr>
        <p:sp>
          <p:nvSpPr>
            <p:cNvPr name="Freeform 5" id="5"/>
            <p:cNvSpPr/>
            <p:nvPr/>
          </p:nvSpPr>
          <p:spPr>
            <a:xfrm flipH="false" flipV="false" rot="0">
              <a:off x="0" y="0"/>
              <a:ext cx="6629400" cy="6297930"/>
            </a:xfrm>
            <a:custGeom>
              <a:avLst/>
              <a:gdLst/>
              <a:ahLst/>
              <a:cxnLst/>
              <a:rect r="r" b="b" t="t" l="l"/>
              <a:pathLst>
                <a:path h="6297930" w="6629400">
                  <a:moveTo>
                    <a:pt x="0" y="0"/>
                  </a:moveTo>
                  <a:lnTo>
                    <a:pt x="0" y="4345940"/>
                  </a:lnTo>
                  <a:cubicBezTo>
                    <a:pt x="0" y="5424170"/>
                    <a:pt x="873760" y="6297930"/>
                    <a:pt x="1951990" y="6297930"/>
                  </a:cubicBezTo>
                  <a:cubicBezTo>
                    <a:pt x="2943860" y="6297930"/>
                    <a:pt x="3764280" y="5557520"/>
                    <a:pt x="3887470" y="4598670"/>
                  </a:cubicBezTo>
                  <a:lnTo>
                    <a:pt x="6629400" y="6297930"/>
                  </a:lnTo>
                  <a:lnTo>
                    <a:pt x="6629400" y="4677410"/>
                  </a:lnTo>
                  <a:cubicBezTo>
                    <a:pt x="6629400" y="2094230"/>
                    <a:pt x="4535170" y="0"/>
                    <a:pt x="1951990" y="0"/>
                  </a:cubicBezTo>
                  <a:lnTo>
                    <a:pt x="0" y="0"/>
                  </a:lnTo>
                  <a:close/>
                </a:path>
              </a:pathLst>
            </a:custGeom>
            <a:blipFill>
              <a:blip r:embed="rId2"/>
              <a:stretch>
                <a:fillRect l="-17900" t="-1464" r="-26686" b="0"/>
              </a:stretch>
            </a:blipFill>
          </p:spPr>
        </p:sp>
      </p:grpSp>
      <p:sp>
        <p:nvSpPr>
          <p:cNvPr name="Freeform 6" id="6"/>
          <p:cNvSpPr/>
          <p:nvPr/>
        </p:nvSpPr>
        <p:spPr>
          <a:xfrm flipH="false" flipV="false" rot="0">
            <a:off x="8878691" y="1417720"/>
            <a:ext cx="8527163" cy="8316104"/>
          </a:xfrm>
          <a:custGeom>
            <a:avLst/>
            <a:gdLst/>
            <a:ahLst/>
            <a:cxnLst/>
            <a:rect r="r" b="b" t="t" l="l"/>
            <a:pathLst>
              <a:path h="8316104" w="8527163">
                <a:moveTo>
                  <a:pt x="0" y="0"/>
                </a:moveTo>
                <a:lnTo>
                  <a:pt x="8527163" y="0"/>
                </a:lnTo>
                <a:lnTo>
                  <a:pt x="8527163" y="8316104"/>
                </a:lnTo>
                <a:lnTo>
                  <a:pt x="0" y="8316104"/>
                </a:lnTo>
                <a:lnTo>
                  <a:pt x="0" y="0"/>
                </a:lnTo>
                <a:close/>
              </a:path>
            </a:pathLst>
          </a:custGeom>
          <a:blipFill>
            <a:blip r:embed="rId3"/>
            <a:stretch>
              <a:fillRect l="-1493" t="-2443" r="0" b="-2443"/>
            </a:stretch>
          </a:blipFill>
        </p:spPr>
      </p:sp>
      <p:grpSp>
        <p:nvGrpSpPr>
          <p:cNvPr name="Group 7" id="7"/>
          <p:cNvGrpSpPr/>
          <p:nvPr/>
        </p:nvGrpSpPr>
        <p:grpSpPr>
          <a:xfrm rot="0">
            <a:off x="6215569" y="173018"/>
            <a:ext cx="1267333" cy="1244702"/>
            <a:chOff x="0" y="0"/>
            <a:chExt cx="711200" cy="698500"/>
          </a:xfrm>
        </p:grpSpPr>
        <p:sp>
          <p:nvSpPr>
            <p:cNvPr name="Freeform 8" id="8"/>
            <p:cNvSpPr/>
            <p:nvPr/>
          </p:nvSpPr>
          <p:spPr>
            <a:xfrm flipH="false" flipV="false" rot="0">
              <a:off x="0" y="0"/>
              <a:ext cx="711200" cy="698499"/>
            </a:xfrm>
            <a:custGeom>
              <a:avLst/>
              <a:gdLst/>
              <a:ahLst/>
              <a:cxnLst/>
              <a:rect r="r" b="b" t="t" l="l"/>
              <a:pathLst>
                <a:path h="698499" w="711200">
                  <a:moveTo>
                    <a:pt x="685115" y="360641"/>
                  </a:moveTo>
                  <a:cubicBezTo>
                    <a:pt x="679370" y="354429"/>
                    <a:pt x="679379" y="344421"/>
                    <a:pt x="685114" y="338200"/>
                  </a:cubicBezTo>
                  <a:cubicBezTo>
                    <a:pt x="701040" y="320928"/>
                    <a:pt x="710352" y="298127"/>
                    <a:pt x="711012" y="274827"/>
                  </a:cubicBezTo>
                  <a:cubicBezTo>
                    <a:pt x="713217" y="216626"/>
                    <a:pt x="662461" y="177386"/>
                    <a:pt x="606428" y="173921"/>
                  </a:cubicBezTo>
                  <a:cubicBezTo>
                    <a:pt x="539706" y="173921"/>
                    <a:pt x="476081" y="240975"/>
                    <a:pt x="432998" y="282428"/>
                  </a:cubicBezTo>
                  <a:cubicBezTo>
                    <a:pt x="430088" y="285227"/>
                    <a:pt x="425512" y="286338"/>
                    <a:pt x="422609" y="283533"/>
                  </a:cubicBezTo>
                  <a:cubicBezTo>
                    <a:pt x="419696" y="280718"/>
                    <a:pt x="420784" y="276197"/>
                    <a:pt x="423600" y="273289"/>
                  </a:cubicBezTo>
                  <a:cubicBezTo>
                    <a:pt x="465849" y="229649"/>
                    <a:pt x="537503" y="161596"/>
                    <a:pt x="533176" y="94003"/>
                  </a:cubicBezTo>
                  <a:cubicBezTo>
                    <a:pt x="529921" y="42037"/>
                    <a:pt x="486575" y="-1905"/>
                    <a:pt x="432582" y="64"/>
                  </a:cubicBezTo>
                  <a:cubicBezTo>
                    <a:pt x="408377" y="540"/>
                    <a:pt x="385036" y="9860"/>
                    <a:pt x="367222" y="25639"/>
                  </a:cubicBezTo>
                  <a:cubicBezTo>
                    <a:pt x="360877" y="31260"/>
                    <a:pt x="350674" y="31246"/>
                    <a:pt x="344325" y="25628"/>
                  </a:cubicBezTo>
                  <a:cubicBezTo>
                    <a:pt x="326227" y="9615"/>
                    <a:pt x="302176" y="173"/>
                    <a:pt x="277727" y="173"/>
                  </a:cubicBezTo>
                  <a:cubicBezTo>
                    <a:pt x="219348" y="-723"/>
                    <a:pt x="180572" y="48613"/>
                    <a:pt x="177095" y="102920"/>
                  </a:cubicBezTo>
                  <a:cubicBezTo>
                    <a:pt x="176145" y="168415"/>
                    <a:pt x="245695" y="231167"/>
                    <a:pt x="287583" y="273277"/>
                  </a:cubicBezTo>
                  <a:cubicBezTo>
                    <a:pt x="290421" y="276131"/>
                    <a:pt x="291548" y="280609"/>
                    <a:pt x="288700" y="283455"/>
                  </a:cubicBezTo>
                  <a:cubicBezTo>
                    <a:pt x="285831" y="286323"/>
                    <a:pt x="281217" y="285256"/>
                    <a:pt x="278252" y="282485"/>
                  </a:cubicBezTo>
                  <a:cubicBezTo>
                    <a:pt x="233685" y="240847"/>
                    <a:pt x="164635" y="170835"/>
                    <a:pt x="95714" y="174851"/>
                  </a:cubicBezTo>
                  <a:cubicBezTo>
                    <a:pt x="52303" y="177606"/>
                    <a:pt x="12685" y="206873"/>
                    <a:pt x="2564" y="249008"/>
                  </a:cubicBezTo>
                  <a:cubicBezTo>
                    <a:pt x="-4907" y="280107"/>
                    <a:pt x="4251" y="314248"/>
                    <a:pt x="26102" y="337892"/>
                  </a:cubicBezTo>
                  <a:cubicBezTo>
                    <a:pt x="31845" y="344106"/>
                    <a:pt x="31844" y="354114"/>
                    <a:pt x="26105" y="360331"/>
                  </a:cubicBezTo>
                  <a:cubicBezTo>
                    <a:pt x="4395" y="383849"/>
                    <a:pt x="-4714" y="417440"/>
                    <a:pt x="2638" y="448410"/>
                  </a:cubicBezTo>
                  <a:cubicBezTo>
                    <a:pt x="13802" y="494883"/>
                    <a:pt x="57898" y="521719"/>
                    <a:pt x="104792" y="524537"/>
                  </a:cubicBezTo>
                  <a:cubicBezTo>
                    <a:pt x="176012" y="524537"/>
                    <a:pt x="231539" y="460818"/>
                    <a:pt x="278229" y="416011"/>
                  </a:cubicBezTo>
                  <a:cubicBezTo>
                    <a:pt x="281134" y="413222"/>
                    <a:pt x="285693" y="412118"/>
                    <a:pt x="288591" y="414913"/>
                  </a:cubicBezTo>
                  <a:cubicBezTo>
                    <a:pt x="291511" y="417731"/>
                    <a:pt x="290425" y="422264"/>
                    <a:pt x="287603" y="425177"/>
                  </a:cubicBezTo>
                  <a:cubicBezTo>
                    <a:pt x="245317" y="468843"/>
                    <a:pt x="173779" y="536847"/>
                    <a:pt x="178024" y="604454"/>
                  </a:cubicBezTo>
                  <a:cubicBezTo>
                    <a:pt x="181399" y="655784"/>
                    <a:pt x="223583" y="699417"/>
                    <a:pt x="276948" y="698485"/>
                  </a:cubicBezTo>
                  <a:cubicBezTo>
                    <a:pt x="301620" y="698485"/>
                    <a:pt x="325832" y="689187"/>
                    <a:pt x="344100" y="672936"/>
                  </a:cubicBezTo>
                  <a:cubicBezTo>
                    <a:pt x="350434" y="667301"/>
                    <a:pt x="360624" y="667296"/>
                    <a:pt x="366958" y="672930"/>
                  </a:cubicBezTo>
                  <a:cubicBezTo>
                    <a:pt x="384603" y="688619"/>
                    <a:pt x="407703" y="697727"/>
                    <a:pt x="431486" y="698376"/>
                  </a:cubicBezTo>
                  <a:cubicBezTo>
                    <a:pt x="490714" y="700413"/>
                    <a:pt x="530644" y="650723"/>
                    <a:pt x="534123" y="595648"/>
                  </a:cubicBezTo>
                  <a:cubicBezTo>
                    <a:pt x="535073" y="530208"/>
                    <a:pt x="465567" y="467323"/>
                    <a:pt x="423655" y="425298"/>
                  </a:cubicBezTo>
                  <a:cubicBezTo>
                    <a:pt x="420806" y="422440"/>
                    <a:pt x="419675" y="417946"/>
                    <a:pt x="422530" y="415093"/>
                  </a:cubicBezTo>
                  <a:cubicBezTo>
                    <a:pt x="425395" y="412232"/>
                    <a:pt x="429999" y="413301"/>
                    <a:pt x="432960" y="416066"/>
                  </a:cubicBezTo>
                  <a:cubicBezTo>
                    <a:pt x="477528" y="457697"/>
                    <a:pt x="546581" y="527728"/>
                    <a:pt x="615504" y="523697"/>
                  </a:cubicBezTo>
                  <a:cubicBezTo>
                    <a:pt x="668288" y="520349"/>
                    <a:pt x="713029" y="477810"/>
                    <a:pt x="711143" y="424871"/>
                  </a:cubicBezTo>
                  <a:cubicBezTo>
                    <a:pt x="710660" y="401255"/>
                    <a:pt x="701293" y="378126"/>
                    <a:pt x="685115" y="360641"/>
                  </a:cubicBezTo>
                  <a:close/>
                </a:path>
              </a:pathLst>
            </a:custGeom>
            <a:solidFill>
              <a:srgbClr val="00A364"/>
            </a:solidFill>
          </p:spPr>
        </p:sp>
        <p:sp>
          <p:nvSpPr>
            <p:cNvPr name="TextBox 9" id="9"/>
            <p:cNvSpPr txBox="true"/>
            <p:nvPr/>
          </p:nvSpPr>
          <p:spPr>
            <a:xfrm>
              <a:off x="190500" y="142875"/>
              <a:ext cx="330200" cy="365125"/>
            </a:xfrm>
            <a:prstGeom prst="rect">
              <a:avLst/>
            </a:prstGeom>
          </p:spPr>
          <p:txBody>
            <a:bodyPr anchor="ctr" rtlCol="false" tIns="50800" lIns="50800" bIns="50800" rIns="50800"/>
            <a:lstStyle/>
            <a:p>
              <a:pPr algn="ctr">
                <a:lnSpc>
                  <a:spcPts val="2800"/>
                </a:lnSpc>
              </a:pPr>
            </a:p>
          </p:txBody>
        </p:sp>
      </p:grpSp>
      <p:pic>
        <p:nvPicPr>
          <p:cNvPr name="Picture 10" id="10"/>
          <p:cNvPicPr>
            <a:picLocks noChangeAspect="true"/>
          </p:cNvPicPr>
          <p:nvPr/>
        </p:nvPicPr>
        <p:blipFill>
          <a:blip r:embed="rId4"/>
          <a:stretch>
            <a:fillRect/>
          </a:stretch>
        </p:blipFill>
        <p:spPr>
          <a:xfrm rot="0">
            <a:off x="6020894" y="7898989"/>
            <a:ext cx="2336106" cy="1854137"/>
          </a:xfrm>
          <a:prstGeom prst="rect">
            <a:avLst/>
          </a:prstGeom>
        </p:spPr>
      </p:pic>
      <p:sp>
        <p:nvSpPr>
          <p:cNvPr name="Freeform 11" id="11"/>
          <p:cNvSpPr/>
          <p:nvPr/>
        </p:nvSpPr>
        <p:spPr>
          <a:xfrm flipH="false" flipV="false" rot="0">
            <a:off x="15667838" y="-19911"/>
            <a:ext cx="2620162" cy="993536"/>
          </a:xfrm>
          <a:custGeom>
            <a:avLst/>
            <a:gdLst/>
            <a:ahLst/>
            <a:cxnLst/>
            <a:rect r="r" b="b" t="t" l="l"/>
            <a:pathLst>
              <a:path h="993536" w="2620162">
                <a:moveTo>
                  <a:pt x="0" y="0"/>
                </a:moveTo>
                <a:lnTo>
                  <a:pt x="2620162" y="0"/>
                </a:lnTo>
                <a:lnTo>
                  <a:pt x="2620162" y="993536"/>
                </a:lnTo>
                <a:lnTo>
                  <a:pt x="0" y="993536"/>
                </a:lnTo>
                <a:lnTo>
                  <a:pt x="0" y="0"/>
                </a:lnTo>
                <a:close/>
              </a:path>
            </a:pathLst>
          </a:custGeom>
          <a:blipFill>
            <a:blip r:embed="rId5"/>
            <a:stretch>
              <a:fillRect l="0" t="0" r="0" b="0"/>
            </a:stretch>
          </a:blipFill>
        </p:spPr>
      </p:sp>
      <p:sp>
        <p:nvSpPr>
          <p:cNvPr name="TextBox 12" id="12"/>
          <p:cNvSpPr txBox="true"/>
          <p:nvPr/>
        </p:nvSpPr>
        <p:spPr>
          <a:xfrm rot="0">
            <a:off x="8678709" y="-157310"/>
            <a:ext cx="8580591" cy="1130935"/>
          </a:xfrm>
          <a:prstGeom prst="rect">
            <a:avLst/>
          </a:prstGeom>
        </p:spPr>
        <p:txBody>
          <a:bodyPr anchor="t" rtlCol="false" tIns="0" lIns="0" bIns="0" rIns="0">
            <a:spAutoFit/>
          </a:bodyPr>
          <a:lstStyle/>
          <a:p>
            <a:pPr algn="ctr" marL="0" indent="0" lvl="0">
              <a:lnSpc>
                <a:spcPts val="8720"/>
              </a:lnSpc>
              <a:spcBef>
                <a:spcPct val="0"/>
              </a:spcBef>
            </a:pPr>
            <a:r>
              <a:rPr lang="en-US" sz="8000" spc="88">
                <a:solidFill>
                  <a:srgbClr val="000000"/>
                </a:solidFill>
                <a:latin typeface="Faustina"/>
                <a:ea typeface="Faustina"/>
                <a:cs typeface="Faustina"/>
                <a:sym typeface="Faustina"/>
              </a:rPr>
              <a:t>Đăng nhập</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790" y="5414293"/>
            <a:ext cx="7970982" cy="4872707"/>
            <a:chOff x="0" y="0"/>
            <a:chExt cx="2907836" cy="1777577"/>
          </a:xfrm>
        </p:grpSpPr>
        <p:sp>
          <p:nvSpPr>
            <p:cNvPr name="Freeform 3" id="3"/>
            <p:cNvSpPr/>
            <p:nvPr/>
          </p:nvSpPr>
          <p:spPr>
            <a:xfrm flipH="false" flipV="false" rot="0">
              <a:off x="0" y="0"/>
              <a:ext cx="2907836" cy="1777577"/>
            </a:xfrm>
            <a:custGeom>
              <a:avLst/>
              <a:gdLst/>
              <a:ahLst/>
              <a:cxnLst/>
              <a:rect r="r" b="b" t="t" l="l"/>
              <a:pathLst>
                <a:path h="1777577" w="2907836">
                  <a:moveTo>
                    <a:pt x="0" y="0"/>
                  </a:moveTo>
                  <a:lnTo>
                    <a:pt x="2907836" y="0"/>
                  </a:lnTo>
                  <a:lnTo>
                    <a:pt x="2907836" y="1777577"/>
                  </a:lnTo>
                  <a:lnTo>
                    <a:pt x="0" y="1777577"/>
                  </a:lnTo>
                  <a:close/>
                </a:path>
              </a:pathLst>
            </a:custGeom>
            <a:solidFill>
              <a:srgbClr val="FDD85D"/>
            </a:solidFill>
          </p:spPr>
        </p:sp>
      </p:grpSp>
      <p:grpSp>
        <p:nvGrpSpPr>
          <p:cNvPr name="Group 4" id="4"/>
          <p:cNvGrpSpPr/>
          <p:nvPr/>
        </p:nvGrpSpPr>
        <p:grpSpPr>
          <a:xfrm rot="0">
            <a:off x="-950541" y="-243035"/>
            <a:ext cx="8616732" cy="8185896"/>
            <a:chOff x="0" y="0"/>
            <a:chExt cx="6629400" cy="6297930"/>
          </a:xfrm>
        </p:grpSpPr>
        <p:sp>
          <p:nvSpPr>
            <p:cNvPr name="Freeform 5" id="5"/>
            <p:cNvSpPr/>
            <p:nvPr/>
          </p:nvSpPr>
          <p:spPr>
            <a:xfrm flipH="false" flipV="false" rot="0">
              <a:off x="0" y="0"/>
              <a:ext cx="6629400" cy="6297930"/>
            </a:xfrm>
            <a:custGeom>
              <a:avLst/>
              <a:gdLst/>
              <a:ahLst/>
              <a:cxnLst/>
              <a:rect r="r" b="b" t="t" l="l"/>
              <a:pathLst>
                <a:path h="6297930" w="6629400">
                  <a:moveTo>
                    <a:pt x="0" y="0"/>
                  </a:moveTo>
                  <a:lnTo>
                    <a:pt x="0" y="4345940"/>
                  </a:lnTo>
                  <a:cubicBezTo>
                    <a:pt x="0" y="5424170"/>
                    <a:pt x="873760" y="6297930"/>
                    <a:pt x="1951990" y="6297930"/>
                  </a:cubicBezTo>
                  <a:cubicBezTo>
                    <a:pt x="2943860" y="6297930"/>
                    <a:pt x="3764280" y="5557520"/>
                    <a:pt x="3887470" y="4598670"/>
                  </a:cubicBezTo>
                  <a:lnTo>
                    <a:pt x="6629400" y="6297930"/>
                  </a:lnTo>
                  <a:lnTo>
                    <a:pt x="6629400" y="4677410"/>
                  </a:lnTo>
                  <a:cubicBezTo>
                    <a:pt x="6629400" y="2094230"/>
                    <a:pt x="4535170" y="0"/>
                    <a:pt x="1951990" y="0"/>
                  </a:cubicBezTo>
                  <a:lnTo>
                    <a:pt x="0" y="0"/>
                  </a:lnTo>
                  <a:close/>
                </a:path>
              </a:pathLst>
            </a:custGeom>
            <a:blipFill>
              <a:blip r:embed="rId2"/>
              <a:stretch>
                <a:fillRect l="-17900" t="-1464" r="-26686" b="0"/>
              </a:stretch>
            </a:blipFill>
          </p:spPr>
        </p:sp>
      </p:grpSp>
      <p:sp>
        <p:nvSpPr>
          <p:cNvPr name="Freeform 6" id="6"/>
          <p:cNvSpPr/>
          <p:nvPr/>
        </p:nvSpPr>
        <p:spPr>
          <a:xfrm flipH="false" flipV="false" rot="0">
            <a:off x="9084688" y="1028700"/>
            <a:ext cx="8174612" cy="8312739"/>
          </a:xfrm>
          <a:custGeom>
            <a:avLst/>
            <a:gdLst/>
            <a:ahLst/>
            <a:cxnLst/>
            <a:rect r="r" b="b" t="t" l="l"/>
            <a:pathLst>
              <a:path h="8312739" w="8174612">
                <a:moveTo>
                  <a:pt x="0" y="0"/>
                </a:moveTo>
                <a:lnTo>
                  <a:pt x="8174612" y="0"/>
                </a:lnTo>
                <a:lnTo>
                  <a:pt x="8174612" y="8312739"/>
                </a:lnTo>
                <a:lnTo>
                  <a:pt x="0" y="8312739"/>
                </a:lnTo>
                <a:lnTo>
                  <a:pt x="0" y="0"/>
                </a:lnTo>
                <a:close/>
              </a:path>
            </a:pathLst>
          </a:custGeom>
          <a:blipFill>
            <a:blip r:embed="rId3"/>
            <a:stretch>
              <a:fillRect l="0" t="0" r="0" b="0"/>
            </a:stretch>
          </a:blipFill>
        </p:spPr>
      </p:sp>
      <p:grpSp>
        <p:nvGrpSpPr>
          <p:cNvPr name="Group 7" id="7"/>
          <p:cNvGrpSpPr/>
          <p:nvPr/>
        </p:nvGrpSpPr>
        <p:grpSpPr>
          <a:xfrm rot="0">
            <a:off x="6398858" y="195929"/>
            <a:ext cx="1267333" cy="1244702"/>
            <a:chOff x="0" y="0"/>
            <a:chExt cx="711200" cy="698500"/>
          </a:xfrm>
        </p:grpSpPr>
        <p:sp>
          <p:nvSpPr>
            <p:cNvPr name="Freeform 8" id="8"/>
            <p:cNvSpPr/>
            <p:nvPr/>
          </p:nvSpPr>
          <p:spPr>
            <a:xfrm flipH="false" flipV="false" rot="0">
              <a:off x="0" y="0"/>
              <a:ext cx="711200" cy="698499"/>
            </a:xfrm>
            <a:custGeom>
              <a:avLst/>
              <a:gdLst/>
              <a:ahLst/>
              <a:cxnLst/>
              <a:rect r="r" b="b" t="t" l="l"/>
              <a:pathLst>
                <a:path h="698499" w="711200">
                  <a:moveTo>
                    <a:pt x="685115" y="360641"/>
                  </a:moveTo>
                  <a:cubicBezTo>
                    <a:pt x="679370" y="354429"/>
                    <a:pt x="679379" y="344421"/>
                    <a:pt x="685114" y="338200"/>
                  </a:cubicBezTo>
                  <a:cubicBezTo>
                    <a:pt x="701040" y="320928"/>
                    <a:pt x="710352" y="298127"/>
                    <a:pt x="711012" y="274827"/>
                  </a:cubicBezTo>
                  <a:cubicBezTo>
                    <a:pt x="713217" y="216626"/>
                    <a:pt x="662461" y="177386"/>
                    <a:pt x="606428" y="173921"/>
                  </a:cubicBezTo>
                  <a:cubicBezTo>
                    <a:pt x="539706" y="173921"/>
                    <a:pt x="476081" y="240975"/>
                    <a:pt x="432998" y="282428"/>
                  </a:cubicBezTo>
                  <a:cubicBezTo>
                    <a:pt x="430088" y="285227"/>
                    <a:pt x="425512" y="286338"/>
                    <a:pt x="422609" y="283533"/>
                  </a:cubicBezTo>
                  <a:cubicBezTo>
                    <a:pt x="419696" y="280718"/>
                    <a:pt x="420784" y="276197"/>
                    <a:pt x="423600" y="273289"/>
                  </a:cubicBezTo>
                  <a:cubicBezTo>
                    <a:pt x="465849" y="229649"/>
                    <a:pt x="537503" y="161596"/>
                    <a:pt x="533176" y="94003"/>
                  </a:cubicBezTo>
                  <a:cubicBezTo>
                    <a:pt x="529921" y="42037"/>
                    <a:pt x="486575" y="-1905"/>
                    <a:pt x="432582" y="64"/>
                  </a:cubicBezTo>
                  <a:cubicBezTo>
                    <a:pt x="408377" y="540"/>
                    <a:pt x="385036" y="9860"/>
                    <a:pt x="367222" y="25639"/>
                  </a:cubicBezTo>
                  <a:cubicBezTo>
                    <a:pt x="360877" y="31260"/>
                    <a:pt x="350674" y="31246"/>
                    <a:pt x="344325" y="25628"/>
                  </a:cubicBezTo>
                  <a:cubicBezTo>
                    <a:pt x="326227" y="9615"/>
                    <a:pt x="302176" y="173"/>
                    <a:pt x="277727" y="173"/>
                  </a:cubicBezTo>
                  <a:cubicBezTo>
                    <a:pt x="219348" y="-723"/>
                    <a:pt x="180572" y="48613"/>
                    <a:pt x="177095" y="102920"/>
                  </a:cubicBezTo>
                  <a:cubicBezTo>
                    <a:pt x="176145" y="168415"/>
                    <a:pt x="245695" y="231167"/>
                    <a:pt x="287583" y="273277"/>
                  </a:cubicBezTo>
                  <a:cubicBezTo>
                    <a:pt x="290421" y="276131"/>
                    <a:pt x="291548" y="280609"/>
                    <a:pt x="288700" y="283455"/>
                  </a:cubicBezTo>
                  <a:cubicBezTo>
                    <a:pt x="285831" y="286323"/>
                    <a:pt x="281217" y="285256"/>
                    <a:pt x="278252" y="282485"/>
                  </a:cubicBezTo>
                  <a:cubicBezTo>
                    <a:pt x="233685" y="240847"/>
                    <a:pt x="164635" y="170835"/>
                    <a:pt x="95714" y="174851"/>
                  </a:cubicBezTo>
                  <a:cubicBezTo>
                    <a:pt x="52303" y="177606"/>
                    <a:pt x="12685" y="206873"/>
                    <a:pt x="2564" y="249008"/>
                  </a:cubicBezTo>
                  <a:cubicBezTo>
                    <a:pt x="-4907" y="280107"/>
                    <a:pt x="4251" y="314248"/>
                    <a:pt x="26102" y="337892"/>
                  </a:cubicBezTo>
                  <a:cubicBezTo>
                    <a:pt x="31845" y="344106"/>
                    <a:pt x="31844" y="354114"/>
                    <a:pt x="26105" y="360331"/>
                  </a:cubicBezTo>
                  <a:cubicBezTo>
                    <a:pt x="4395" y="383849"/>
                    <a:pt x="-4714" y="417440"/>
                    <a:pt x="2638" y="448410"/>
                  </a:cubicBezTo>
                  <a:cubicBezTo>
                    <a:pt x="13802" y="494883"/>
                    <a:pt x="57898" y="521719"/>
                    <a:pt x="104792" y="524537"/>
                  </a:cubicBezTo>
                  <a:cubicBezTo>
                    <a:pt x="176012" y="524537"/>
                    <a:pt x="231539" y="460818"/>
                    <a:pt x="278229" y="416011"/>
                  </a:cubicBezTo>
                  <a:cubicBezTo>
                    <a:pt x="281134" y="413222"/>
                    <a:pt x="285693" y="412118"/>
                    <a:pt x="288591" y="414913"/>
                  </a:cubicBezTo>
                  <a:cubicBezTo>
                    <a:pt x="291511" y="417731"/>
                    <a:pt x="290425" y="422264"/>
                    <a:pt x="287603" y="425177"/>
                  </a:cubicBezTo>
                  <a:cubicBezTo>
                    <a:pt x="245317" y="468843"/>
                    <a:pt x="173779" y="536847"/>
                    <a:pt x="178024" y="604454"/>
                  </a:cubicBezTo>
                  <a:cubicBezTo>
                    <a:pt x="181399" y="655784"/>
                    <a:pt x="223583" y="699417"/>
                    <a:pt x="276948" y="698485"/>
                  </a:cubicBezTo>
                  <a:cubicBezTo>
                    <a:pt x="301620" y="698485"/>
                    <a:pt x="325832" y="689187"/>
                    <a:pt x="344100" y="672936"/>
                  </a:cubicBezTo>
                  <a:cubicBezTo>
                    <a:pt x="350434" y="667301"/>
                    <a:pt x="360624" y="667296"/>
                    <a:pt x="366958" y="672930"/>
                  </a:cubicBezTo>
                  <a:cubicBezTo>
                    <a:pt x="384603" y="688619"/>
                    <a:pt x="407703" y="697727"/>
                    <a:pt x="431486" y="698376"/>
                  </a:cubicBezTo>
                  <a:cubicBezTo>
                    <a:pt x="490714" y="700413"/>
                    <a:pt x="530644" y="650723"/>
                    <a:pt x="534123" y="595648"/>
                  </a:cubicBezTo>
                  <a:cubicBezTo>
                    <a:pt x="535073" y="530208"/>
                    <a:pt x="465567" y="467323"/>
                    <a:pt x="423655" y="425298"/>
                  </a:cubicBezTo>
                  <a:cubicBezTo>
                    <a:pt x="420806" y="422440"/>
                    <a:pt x="419675" y="417946"/>
                    <a:pt x="422530" y="415093"/>
                  </a:cubicBezTo>
                  <a:cubicBezTo>
                    <a:pt x="425395" y="412232"/>
                    <a:pt x="429999" y="413301"/>
                    <a:pt x="432960" y="416066"/>
                  </a:cubicBezTo>
                  <a:cubicBezTo>
                    <a:pt x="477528" y="457697"/>
                    <a:pt x="546581" y="527728"/>
                    <a:pt x="615504" y="523697"/>
                  </a:cubicBezTo>
                  <a:cubicBezTo>
                    <a:pt x="668288" y="520349"/>
                    <a:pt x="713029" y="477810"/>
                    <a:pt x="711143" y="424871"/>
                  </a:cubicBezTo>
                  <a:cubicBezTo>
                    <a:pt x="710660" y="401255"/>
                    <a:pt x="701293" y="378126"/>
                    <a:pt x="685115" y="360641"/>
                  </a:cubicBezTo>
                  <a:close/>
                </a:path>
              </a:pathLst>
            </a:custGeom>
            <a:solidFill>
              <a:srgbClr val="00A364"/>
            </a:solidFill>
          </p:spPr>
        </p:sp>
        <p:sp>
          <p:nvSpPr>
            <p:cNvPr name="TextBox 9" id="9"/>
            <p:cNvSpPr txBox="true"/>
            <p:nvPr/>
          </p:nvSpPr>
          <p:spPr>
            <a:xfrm>
              <a:off x="190500" y="142875"/>
              <a:ext cx="330200" cy="365125"/>
            </a:xfrm>
            <a:prstGeom prst="rect">
              <a:avLst/>
            </a:prstGeom>
          </p:spPr>
          <p:txBody>
            <a:bodyPr anchor="ctr" rtlCol="false" tIns="50800" lIns="50800" bIns="50800" rIns="50800"/>
            <a:lstStyle/>
            <a:p>
              <a:pPr algn="ctr">
                <a:lnSpc>
                  <a:spcPts val="2800"/>
                </a:lnSpc>
              </a:pPr>
            </a:p>
          </p:txBody>
        </p:sp>
      </p:grpSp>
      <p:pic>
        <p:nvPicPr>
          <p:cNvPr name="Picture 10" id="10"/>
          <p:cNvPicPr>
            <a:picLocks noChangeAspect="true"/>
          </p:cNvPicPr>
          <p:nvPr/>
        </p:nvPicPr>
        <p:blipFill>
          <a:blip r:embed="rId4"/>
          <a:stretch>
            <a:fillRect/>
          </a:stretch>
        </p:blipFill>
        <p:spPr>
          <a:xfrm rot="0">
            <a:off x="6020894" y="7898989"/>
            <a:ext cx="2336106" cy="1854137"/>
          </a:xfrm>
          <a:prstGeom prst="rect">
            <a:avLst/>
          </a:prstGeom>
        </p:spPr>
      </p:pic>
      <p:sp>
        <p:nvSpPr>
          <p:cNvPr name="Freeform 11" id="11"/>
          <p:cNvSpPr/>
          <p:nvPr/>
        </p:nvSpPr>
        <p:spPr>
          <a:xfrm flipH="false" flipV="false" rot="0">
            <a:off x="15784612" y="0"/>
            <a:ext cx="2503388" cy="949256"/>
          </a:xfrm>
          <a:custGeom>
            <a:avLst/>
            <a:gdLst/>
            <a:ahLst/>
            <a:cxnLst/>
            <a:rect r="r" b="b" t="t" l="l"/>
            <a:pathLst>
              <a:path h="949256" w="2503388">
                <a:moveTo>
                  <a:pt x="0" y="0"/>
                </a:moveTo>
                <a:lnTo>
                  <a:pt x="2503388" y="0"/>
                </a:lnTo>
                <a:lnTo>
                  <a:pt x="2503388" y="949256"/>
                </a:lnTo>
                <a:lnTo>
                  <a:pt x="0" y="949256"/>
                </a:lnTo>
                <a:lnTo>
                  <a:pt x="0" y="0"/>
                </a:lnTo>
                <a:close/>
              </a:path>
            </a:pathLst>
          </a:custGeom>
          <a:blipFill>
            <a:blip r:embed="rId5"/>
            <a:stretch>
              <a:fillRect l="0" t="0" r="0" b="0"/>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16</a:t>
            </a:r>
          </a:p>
        </p:txBody>
      </p:sp>
      <p:sp>
        <p:nvSpPr>
          <p:cNvPr name="TextBox 13" id="13"/>
          <p:cNvSpPr txBox="true"/>
          <p:nvPr/>
        </p:nvSpPr>
        <p:spPr>
          <a:xfrm rot="0">
            <a:off x="8678709" y="-102235"/>
            <a:ext cx="8580591" cy="1130935"/>
          </a:xfrm>
          <a:prstGeom prst="rect">
            <a:avLst/>
          </a:prstGeom>
        </p:spPr>
        <p:txBody>
          <a:bodyPr anchor="t" rtlCol="false" tIns="0" lIns="0" bIns="0" rIns="0">
            <a:spAutoFit/>
          </a:bodyPr>
          <a:lstStyle/>
          <a:p>
            <a:pPr algn="ctr" marL="0" indent="0" lvl="0">
              <a:lnSpc>
                <a:spcPts val="8720"/>
              </a:lnSpc>
              <a:spcBef>
                <a:spcPct val="0"/>
              </a:spcBef>
            </a:pPr>
            <a:r>
              <a:rPr lang="en-US" sz="8000" spc="88">
                <a:solidFill>
                  <a:srgbClr val="000000"/>
                </a:solidFill>
                <a:latin typeface="Faustina"/>
                <a:ea typeface="Faustina"/>
                <a:cs typeface="Faustina"/>
                <a:sym typeface="Faustina"/>
              </a:rPr>
              <a:t>Giỏ hàng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790" y="5414293"/>
            <a:ext cx="7970982" cy="4872707"/>
            <a:chOff x="0" y="0"/>
            <a:chExt cx="2907836" cy="1777577"/>
          </a:xfrm>
        </p:grpSpPr>
        <p:sp>
          <p:nvSpPr>
            <p:cNvPr name="Freeform 3" id="3"/>
            <p:cNvSpPr/>
            <p:nvPr/>
          </p:nvSpPr>
          <p:spPr>
            <a:xfrm flipH="false" flipV="false" rot="0">
              <a:off x="0" y="0"/>
              <a:ext cx="2907836" cy="1777577"/>
            </a:xfrm>
            <a:custGeom>
              <a:avLst/>
              <a:gdLst/>
              <a:ahLst/>
              <a:cxnLst/>
              <a:rect r="r" b="b" t="t" l="l"/>
              <a:pathLst>
                <a:path h="1777577" w="2907836">
                  <a:moveTo>
                    <a:pt x="0" y="0"/>
                  </a:moveTo>
                  <a:lnTo>
                    <a:pt x="2907836" y="0"/>
                  </a:lnTo>
                  <a:lnTo>
                    <a:pt x="2907836" y="1777577"/>
                  </a:lnTo>
                  <a:lnTo>
                    <a:pt x="0" y="1777577"/>
                  </a:lnTo>
                  <a:close/>
                </a:path>
              </a:pathLst>
            </a:custGeom>
            <a:solidFill>
              <a:srgbClr val="FDD85D"/>
            </a:solidFill>
          </p:spPr>
        </p:sp>
      </p:grpSp>
      <p:grpSp>
        <p:nvGrpSpPr>
          <p:cNvPr name="Group 4" id="4"/>
          <p:cNvGrpSpPr/>
          <p:nvPr/>
        </p:nvGrpSpPr>
        <p:grpSpPr>
          <a:xfrm rot="0">
            <a:off x="-950541" y="-243035"/>
            <a:ext cx="8616732" cy="8185896"/>
            <a:chOff x="0" y="0"/>
            <a:chExt cx="6629400" cy="6297930"/>
          </a:xfrm>
        </p:grpSpPr>
        <p:sp>
          <p:nvSpPr>
            <p:cNvPr name="Freeform 5" id="5"/>
            <p:cNvSpPr/>
            <p:nvPr/>
          </p:nvSpPr>
          <p:spPr>
            <a:xfrm flipH="false" flipV="false" rot="0">
              <a:off x="0" y="0"/>
              <a:ext cx="6629400" cy="6297930"/>
            </a:xfrm>
            <a:custGeom>
              <a:avLst/>
              <a:gdLst/>
              <a:ahLst/>
              <a:cxnLst/>
              <a:rect r="r" b="b" t="t" l="l"/>
              <a:pathLst>
                <a:path h="6297930" w="6629400">
                  <a:moveTo>
                    <a:pt x="0" y="0"/>
                  </a:moveTo>
                  <a:lnTo>
                    <a:pt x="0" y="4345940"/>
                  </a:lnTo>
                  <a:cubicBezTo>
                    <a:pt x="0" y="5424170"/>
                    <a:pt x="873760" y="6297930"/>
                    <a:pt x="1951990" y="6297930"/>
                  </a:cubicBezTo>
                  <a:cubicBezTo>
                    <a:pt x="2943860" y="6297930"/>
                    <a:pt x="3764280" y="5557520"/>
                    <a:pt x="3887470" y="4598670"/>
                  </a:cubicBezTo>
                  <a:lnTo>
                    <a:pt x="6629400" y="6297930"/>
                  </a:lnTo>
                  <a:lnTo>
                    <a:pt x="6629400" y="4677410"/>
                  </a:lnTo>
                  <a:cubicBezTo>
                    <a:pt x="6629400" y="2094230"/>
                    <a:pt x="4535170" y="0"/>
                    <a:pt x="1951990" y="0"/>
                  </a:cubicBezTo>
                  <a:lnTo>
                    <a:pt x="0" y="0"/>
                  </a:lnTo>
                  <a:close/>
                </a:path>
              </a:pathLst>
            </a:custGeom>
            <a:blipFill>
              <a:blip r:embed="rId2"/>
              <a:stretch>
                <a:fillRect l="-17900" t="-1464" r="-26686" b="0"/>
              </a:stretch>
            </a:blipFill>
          </p:spPr>
        </p:sp>
      </p:grpSp>
      <p:sp>
        <p:nvSpPr>
          <p:cNvPr name="Freeform 6" id="6"/>
          <p:cNvSpPr/>
          <p:nvPr/>
        </p:nvSpPr>
        <p:spPr>
          <a:xfrm flipH="false" flipV="false" rot="0">
            <a:off x="9256756" y="1244822"/>
            <a:ext cx="7820737" cy="7797356"/>
          </a:xfrm>
          <a:custGeom>
            <a:avLst/>
            <a:gdLst/>
            <a:ahLst/>
            <a:cxnLst/>
            <a:rect r="r" b="b" t="t" l="l"/>
            <a:pathLst>
              <a:path h="7797356" w="7820737">
                <a:moveTo>
                  <a:pt x="0" y="0"/>
                </a:moveTo>
                <a:lnTo>
                  <a:pt x="7820737" y="0"/>
                </a:lnTo>
                <a:lnTo>
                  <a:pt x="7820737" y="7797356"/>
                </a:lnTo>
                <a:lnTo>
                  <a:pt x="0" y="7797356"/>
                </a:lnTo>
                <a:lnTo>
                  <a:pt x="0" y="0"/>
                </a:lnTo>
                <a:close/>
              </a:path>
            </a:pathLst>
          </a:custGeom>
          <a:blipFill>
            <a:blip r:embed="rId3"/>
            <a:stretch>
              <a:fillRect l="0" t="0" r="0" b="0"/>
            </a:stretch>
          </a:blipFill>
        </p:spPr>
      </p:sp>
      <p:grpSp>
        <p:nvGrpSpPr>
          <p:cNvPr name="Group 7" id="7"/>
          <p:cNvGrpSpPr/>
          <p:nvPr/>
        </p:nvGrpSpPr>
        <p:grpSpPr>
          <a:xfrm rot="0">
            <a:off x="6559237" y="218840"/>
            <a:ext cx="1267333" cy="1244702"/>
            <a:chOff x="0" y="0"/>
            <a:chExt cx="711200" cy="698500"/>
          </a:xfrm>
        </p:grpSpPr>
        <p:sp>
          <p:nvSpPr>
            <p:cNvPr name="Freeform 8" id="8"/>
            <p:cNvSpPr/>
            <p:nvPr/>
          </p:nvSpPr>
          <p:spPr>
            <a:xfrm flipH="false" flipV="false" rot="0">
              <a:off x="0" y="0"/>
              <a:ext cx="711200" cy="698499"/>
            </a:xfrm>
            <a:custGeom>
              <a:avLst/>
              <a:gdLst/>
              <a:ahLst/>
              <a:cxnLst/>
              <a:rect r="r" b="b" t="t" l="l"/>
              <a:pathLst>
                <a:path h="698499" w="711200">
                  <a:moveTo>
                    <a:pt x="685115" y="360641"/>
                  </a:moveTo>
                  <a:cubicBezTo>
                    <a:pt x="679370" y="354429"/>
                    <a:pt x="679379" y="344421"/>
                    <a:pt x="685114" y="338200"/>
                  </a:cubicBezTo>
                  <a:cubicBezTo>
                    <a:pt x="701040" y="320928"/>
                    <a:pt x="710352" y="298127"/>
                    <a:pt x="711012" y="274827"/>
                  </a:cubicBezTo>
                  <a:cubicBezTo>
                    <a:pt x="713217" y="216626"/>
                    <a:pt x="662461" y="177386"/>
                    <a:pt x="606428" y="173921"/>
                  </a:cubicBezTo>
                  <a:cubicBezTo>
                    <a:pt x="539706" y="173921"/>
                    <a:pt x="476081" y="240975"/>
                    <a:pt x="432998" y="282428"/>
                  </a:cubicBezTo>
                  <a:cubicBezTo>
                    <a:pt x="430088" y="285227"/>
                    <a:pt x="425512" y="286338"/>
                    <a:pt x="422609" y="283533"/>
                  </a:cubicBezTo>
                  <a:cubicBezTo>
                    <a:pt x="419696" y="280718"/>
                    <a:pt x="420784" y="276197"/>
                    <a:pt x="423600" y="273289"/>
                  </a:cubicBezTo>
                  <a:cubicBezTo>
                    <a:pt x="465849" y="229649"/>
                    <a:pt x="537503" y="161596"/>
                    <a:pt x="533176" y="94003"/>
                  </a:cubicBezTo>
                  <a:cubicBezTo>
                    <a:pt x="529921" y="42037"/>
                    <a:pt x="486575" y="-1905"/>
                    <a:pt x="432582" y="64"/>
                  </a:cubicBezTo>
                  <a:cubicBezTo>
                    <a:pt x="408377" y="540"/>
                    <a:pt x="385036" y="9860"/>
                    <a:pt x="367222" y="25639"/>
                  </a:cubicBezTo>
                  <a:cubicBezTo>
                    <a:pt x="360877" y="31260"/>
                    <a:pt x="350674" y="31246"/>
                    <a:pt x="344325" y="25628"/>
                  </a:cubicBezTo>
                  <a:cubicBezTo>
                    <a:pt x="326227" y="9615"/>
                    <a:pt x="302176" y="173"/>
                    <a:pt x="277727" y="173"/>
                  </a:cubicBezTo>
                  <a:cubicBezTo>
                    <a:pt x="219348" y="-723"/>
                    <a:pt x="180572" y="48613"/>
                    <a:pt x="177095" y="102920"/>
                  </a:cubicBezTo>
                  <a:cubicBezTo>
                    <a:pt x="176145" y="168415"/>
                    <a:pt x="245695" y="231167"/>
                    <a:pt x="287583" y="273277"/>
                  </a:cubicBezTo>
                  <a:cubicBezTo>
                    <a:pt x="290421" y="276131"/>
                    <a:pt x="291548" y="280609"/>
                    <a:pt x="288700" y="283455"/>
                  </a:cubicBezTo>
                  <a:cubicBezTo>
                    <a:pt x="285831" y="286323"/>
                    <a:pt x="281217" y="285256"/>
                    <a:pt x="278252" y="282485"/>
                  </a:cubicBezTo>
                  <a:cubicBezTo>
                    <a:pt x="233685" y="240847"/>
                    <a:pt x="164635" y="170835"/>
                    <a:pt x="95714" y="174851"/>
                  </a:cubicBezTo>
                  <a:cubicBezTo>
                    <a:pt x="52303" y="177606"/>
                    <a:pt x="12685" y="206873"/>
                    <a:pt x="2564" y="249008"/>
                  </a:cubicBezTo>
                  <a:cubicBezTo>
                    <a:pt x="-4907" y="280107"/>
                    <a:pt x="4251" y="314248"/>
                    <a:pt x="26102" y="337892"/>
                  </a:cubicBezTo>
                  <a:cubicBezTo>
                    <a:pt x="31845" y="344106"/>
                    <a:pt x="31844" y="354114"/>
                    <a:pt x="26105" y="360331"/>
                  </a:cubicBezTo>
                  <a:cubicBezTo>
                    <a:pt x="4395" y="383849"/>
                    <a:pt x="-4714" y="417440"/>
                    <a:pt x="2638" y="448410"/>
                  </a:cubicBezTo>
                  <a:cubicBezTo>
                    <a:pt x="13802" y="494883"/>
                    <a:pt x="57898" y="521719"/>
                    <a:pt x="104792" y="524537"/>
                  </a:cubicBezTo>
                  <a:cubicBezTo>
                    <a:pt x="176012" y="524537"/>
                    <a:pt x="231539" y="460818"/>
                    <a:pt x="278229" y="416011"/>
                  </a:cubicBezTo>
                  <a:cubicBezTo>
                    <a:pt x="281134" y="413222"/>
                    <a:pt x="285693" y="412118"/>
                    <a:pt x="288591" y="414913"/>
                  </a:cubicBezTo>
                  <a:cubicBezTo>
                    <a:pt x="291511" y="417731"/>
                    <a:pt x="290425" y="422264"/>
                    <a:pt x="287603" y="425177"/>
                  </a:cubicBezTo>
                  <a:cubicBezTo>
                    <a:pt x="245317" y="468843"/>
                    <a:pt x="173779" y="536847"/>
                    <a:pt x="178024" y="604454"/>
                  </a:cubicBezTo>
                  <a:cubicBezTo>
                    <a:pt x="181399" y="655784"/>
                    <a:pt x="223583" y="699417"/>
                    <a:pt x="276948" y="698485"/>
                  </a:cubicBezTo>
                  <a:cubicBezTo>
                    <a:pt x="301620" y="698485"/>
                    <a:pt x="325832" y="689187"/>
                    <a:pt x="344100" y="672936"/>
                  </a:cubicBezTo>
                  <a:cubicBezTo>
                    <a:pt x="350434" y="667301"/>
                    <a:pt x="360624" y="667296"/>
                    <a:pt x="366958" y="672930"/>
                  </a:cubicBezTo>
                  <a:cubicBezTo>
                    <a:pt x="384603" y="688619"/>
                    <a:pt x="407703" y="697727"/>
                    <a:pt x="431486" y="698376"/>
                  </a:cubicBezTo>
                  <a:cubicBezTo>
                    <a:pt x="490714" y="700413"/>
                    <a:pt x="530644" y="650723"/>
                    <a:pt x="534123" y="595648"/>
                  </a:cubicBezTo>
                  <a:cubicBezTo>
                    <a:pt x="535073" y="530208"/>
                    <a:pt x="465567" y="467323"/>
                    <a:pt x="423655" y="425298"/>
                  </a:cubicBezTo>
                  <a:cubicBezTo>
                    <a:pt x="420806" y="422440"/>
                    <a:pt x="419675" y="417946"/>
                    <a:pt x="422530" y="415093"/>
                  </a:cubicBezTo>
                  <a:cubicBezTo>
                    <a:pt x="425395" y="412232"/>
                    <a:pt x="429999" y="413301"/>
                    <a:pt x="432960" y="416066"/>
                  </a:cubicBezTo>
                  <a:cubicBezTo>
                    <a:pt x="477528" y="457697"/>
                    <a:pt x="546581" y="527728"/>
                    <a:pt x="615504" y="523697"/>
                  </a:cubicBezTo>
                  <a:cubicBezTo>
                    <a:pt x="668288" y="520349"/>
                    <a:pt x="713029" y="477810"/>
                    <a:pt x="711143" y="424871"/>
                  </a:cubicBezTo>
                  <a:cubicBezTo>
                    <a:pt x="710660" y="401255"/>
                    <a:pt x="701293" y="378126"/>
                    <a:pt x="685115" y="360641"/>
                  </a:cubicBezTo>
                  <a:close/>
                </a:path>
              </a:pathLst>
            </a:custGeom>
            <a:solidFill>
              <a:srgbClr val="00A364"/>
            </a:solidFill>
          </p:spPr>
        </p:sp>
        <p:sp>
          <p:nvSpPr>
            <p:cNvPr name="TextBox 9" id="9"/>
            <p:cNvSpPr txBox="true"/>
            <p:nvPr/>
          </p:nvSpPr>
          <p:spPr>
            <a:xfrm>
              <a:off x="190500" y="142875"/>
              <a:ext cx="330200" cy="365125"/>
            </a:xfrm>
            <a:prstGeom prst="rect">
              <a:avLst/>
            </a:prstGeom>
          </p:spPr>
          <p:txBody>
            <a:bodyPr anchor="ctr" rtlCol="false" tIns="50800" lIns="50800" bIns="50800" rIns="50800"/>
            <a:lstStyle/>
            <a:p>
              <a:pPr algn="ctr">
                <a:lnSpc>
                  <a:spcPts val="2800"/>
                </a:lnSpc>
              </a:pPr>
            </a:p>
          </p:txBody>
        </p:sp>
      </p:grpSp>
      <p:pic>
        <p:nvPicPr>
          <p:cNvPr name="Picture 10" id="10"/>
          <p:cNvPicPr>
            <a:picLocks noChangeAspect="true"/>
          </p:cNvPicPr>
          <p:nvPr/>
        </p:nvPicPr>
        <p:blipFill>
          <a:blip r:embed="rId4"/>
          <a:stretch>
            <a:fillRect/>
          </a:stretch>
        </p:blipFill>
        <p:spPr>
          <a:xfrm rot="0">
            <a:off x="6020894" y="7898989"/>
            <a:ext cx="2336106" cy="1854137"/>
          </a:xfrm>
          <a:prstGeom prst="rect">
            <a:avLst/>
          </a:prstGeom>
        </p:spPr>
      </p:pic>
      <p:sp>
        <p:nvSpPr>
          <p:cNvPr name="Freeform 11" id="11"/>
          <p:cNvSpPr/>
          <p:nvPr/>
        </p:nvSpPr>
        <p:spPr>
          <a:xfrm flipH="false" flipV="false" rot="0">
            <a:off x="15628144" y="-83924"/>
            <a:ext cx="2659856" cy="1008587"/>
          </a:xfrm>
          <a:custGeom>
            <a:avLst/>
            <a:gdLst/>
            <a:ahLst/>
            <a:cxnLst/>
            <a:rect r="r" b="b" t="t" l="l"/>
            <a:pathLst>
              <a:path h="1008587" w="2659856">
                <a:moveTo>
                  <a:pt x="0" y="0"/>
                </a:moveTo>
                <a:lnTo>
                  <a:pt x="2659856" y="0"/>
                </a:lnTo>
                <a:lnTo>
                  <a:pt x="2659856" y="1008588"/>
                </a:lnTo>
                <a:lnTo>
                  <a:pt x="0" y="1008588"/>
                </a:lnTo>
                <a:lnTo>
                  <a:pt x="0" y="0"/>
                </a:lnTo>
                <a:close/>
              </a:path>
            </a:pathLst>
          </a:custGeom>
          <a:blipFill>
            <a:blip r:embed="rId5"/>
            <a:stretch>
              <a:fillRect l="0" t="0" r="0" b="0"/>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17</a:t>
            </a:r>
          </a:p>
        </p:txBody>
      </p:sp>
      <p:sp>
        <p:nvSpPr>
          <p:cNvPr name="TextBox 13" id="13"/>
          <p:cNvSpPr txBox="true"/>
          <p:nvPr/>
        </p:nvSpPr>
        <p:spPr>
          <a:xfrm rot="0">
            <a:off x="8678709" y="-102235"/>
            <a:ext cx="8580591" cy="1130935"/>
          </a:xfrm>
          <a:prstGeom prst="rect">
            <a:avLst/>
          </a:prstGeom>
        </p:spPr>
        <p:txBody>
          <a:bodyPr anchor="t" rtlCol="false" tIns="0" lIns="0" bIns="0" rIns="0">
            <a:spAutoFit/>
          </a:bodyPr>
          <a:lstStyle/>
          <a:p>
            <a:pPr algn="ctr" marL="0" indent="0" lvl="0">
              <a:lnSpc>
                <a:spcPts val="8720"/>
              </a:lnSpc>
              <a:spcBef>
                <a:spcPct val="0"/>
              </a:spcBef>
            </a:pPr>
            <a:r>
              <a:rPr lang="en-US" sz="8000" spc="88">
                <a:solidFill>
                  <a:srgbClr val="000000"/>
                </a:solidFill>
                <a:latin typeface="Faustina"/>
                <a:ea typeface="Faustina"/>
                <a:cs typeface="Faustina"/>
                <a:sym typeface="Faustina"/>
              </a:rPr>
              <a:t>Đặt Hàng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4790" y="5414293"/>
            <a:ext cx="7970982" cy="4872707"/>
            <a:chOff x="0" y="0"/>
            <a:chExt cx="2907836" cy="1777577"/>
          </a:xfrm>
        </p:grpSpPr>
        <p:sp>
          <p:nvSpPr>
            <p:cNvPr name="Freeform 3" id="3"/>
            <p:cNvSpPr/>
            <p:nvPr/>
          </p:nvSpPr>
          <p:spPr>
            <a:xfrm flipH="false" flipV="false" rot="0">
              <a:off x="0" y="0"/>
              <a:ext cx="2907836" cy="1777577"/>
            </a:xfrm>
            <a:custGeom>
              <a:avLst/>
              <a:gdLst/>
              <a:ahLst/>
              <a:cxnLst/>
              <a:rect r="r" b="b" t="t" l="l"/>
              <a:pathLst>
                <a:path h="1777577" w="2907836">
                  <a:moveTo>
                    <a:pt x="0" y="0"/>
                  </a:moveTo>
                  <a:lnTo>
                    <a:pt x="2907836" y="0"/>
                  </a:lnTo>
                  <a:lnTo>
                    <a:pt x="2907836" y="1777577"/>
                  </a:lnTo>
                  <a:lnTo>
                    <a:pt x="0" y="1777577"/>
                  </a:lnTo>
                  <a:close/>
                </a:path>
              </a:pathLst>
            </a:custGeom>
            <a:solidFill>
              <a:srgbClr val="FDD85D"/>
            </a:solidFill>
          </p:spPr>
        </p:sp>
      </p:grpSp>
      <p:grpSp>
        <p:nvGrpSpPr>
          <p:cNvPr name="Group 4" id="4"/>
          <p:cNvGrpSpPr/>
          <p:nvPr/>
        </p:nvGrpSpPr>
        <p:grpSpPr>
          <a:xfrm rot="0">
            <a:off x="-950541" y="-243035"/>
            <a:ext cx="8616732" cy="8185896"/>
            <a:chOff x="0" y="0"/>
            <a:chExt cx="6629400" cy="6297930"/>
          </a:xfrm>
        </p:grpSpPr>
        <p:sp>
          <p:nvSpPr>
            <p:cNvPr name="Freeform 5" id="5"/>
            <p:cNvSpPr/>
            <p:nvPr/>
          </p:nvSpPr>
          <p:spPr>
            <a:xfrm flipH="false" flipV="false" rot="0">
              <a:off x="0" y="0"/>
              <a:ext cx="6629400" cy="6297930"/>
            </a:xfrm>
            <a:custGeom>
              <a:avLst/>
              <a:gdLst/>
              <a:ahLst/>
              <a:cxnLst/>
              <a:rect r="r" b="b" t="t" l="l"/>
              <a:pathLst>
                <a:path h="6297930" w="6629400">
                  <a:moveTo>
                    <a:pt x="0" y="0"/>
                  </a:moveTo>
                  <a:lnTo>
                    <a:pt x="0" y="4345940"/>
                  </a:lnTo>
                  <a:cubicBezTo>
                    <a:pt x="0" y="5424170"/>
                    <a:pt x="873760" y="6297930"/>
                    <a:pt x="1951990" y="6297930"/>
                  </a:cubicBezTo>
                  <a:cubicBezTo>
                    <a:pt x="2943860" y="6297930"/>
                    <a:pt x="3764280" y="5557520"/>
                    <a:pt x="3887470" y="4598670"/>
                  </a:cubicBezTo>
                  <a:lnTo>
                    <a:pt x="6629400" y="6297930"/>
                  </a:lnTo>
                  <a:lnTo>
                    <a:pt x="6629400" y="4677410"/>
                  </a:lnTo>
                  <a:cubicBezTo>
                    <a:pt x="6629400" y="2094230"/>
                    <a:pt x="4535170" y="0"/>
                    <a:pt x="1951990" y="0"/>
                  </a:cubicBezTo>
                  <a:lnTo>
                    <a:pt x="0" y="0"/>
                  </a:lnTo>
                  <a:close/>
                </a:path>
              </a:pathLst>
            </a:custGeom>
            <a:blipFill>
              <a:blip r:embed="rId2"/>
              <a:stretch>
                <a:fillRect l="-17900" t="-1464" r="-26686" b="0"/>
              </a:stretch>
            </a:blipFill>
          </p:spPr>
        </p:sp>
      </p:grpSp>
      <p:sp>
        <p:nvSpPr>
          <p:cNvPr name="Freeform 6" id="6"/>
          <p:cNvSpPr/>
          <p:nvPr/>
        </p:nvSpPr>
        <p:spPr>
          <a:xfrm flipH="false" flipV="false" rot="0">
            <a:off x="8504674" y="1333189"/>
            <a:ext cx="8492751" cy="8343318"/>
          </a:xfrm>
          <a:custGeom>
            <a:avLst/>
            <a:gdLst/>
            <a:ahLst/>
            <a:cxnLst/>
            <a:rect r="r" b="b" t="t" l="l"/>
            <a:pathLst>
              <a:path h="8343318" w="8492751">
                <a:moveTo>
                  <a:pt x="0" y="0"/>
                </a:moveTo>
                <a:lnTo>
                  <a:pt x="8492751" y="0"/>
                </a:lnTo>
                <a:lnTo>
                  <a:pt x="8492751" y="8343318"/>
                </a:lnTo>
                <a:lnTo>
                  <a:pt x="0" y="8343318"/>
                </a:lnTo>
                <a:lnTo>
                  <a:pt x="0" y="0"/>
                </a:lnTo>
                <a:close/>
              </a:path>
            </a:pathLst>
          </a:custGeom>
          <a:blipFill>
            <a:blip r:embed="rId3"/>
            <a:stretch>
              <a:fillRect l="0" t="0" r="0" b="0"/>
            </a:stretch>
          </a:blipFill>
        </p:spPr>
      </p:sp>
      <p:grpSp>
        <p:nvGrpSpPr>
          <p:cNvPr name="Group 7" id="7"/>
          <p:cNvGrpSpPr/>
          <p:nvPr/>
        </p:nvGrpSpPr>
        <p:grpSpPr>
          <a:xfrm rot="0">
            <a:off x="5367855" y="0"/>
            <a:ext cx="1267333" cy="1244702"/>
            <a:chOff x="0" y="0"/>
            <a:chExt cx="711200" cy="698500"/>
          </a:xfrm>
        </p:grpSpPr>
        <p:sp>
          <p:nvSpPr>
            <p:cNvPr name="Freeform 8" id="8"/>
            <p:cNvSpPr/>
            <p:nvPr/>
          </p:nvSpPr>
          <p:spPr>
            <a:xfrm flipH="false" flipV="false" rot="0">
              <a:off x="0" y="0"/>
              <a:ext cx="711200" cy="698499"/>
            </a:xfrm>
            <a:custGeom>
              <a:avLst/>
              <a:gdLst/>
              <a:ahLst/>
              <a:cxnLst/>
              <a:rect r="r" b="b" t="t" l="l"/>
              <a:pathLst>
                <a:path h="698499" w="711200">
                  <a:moveTo>
                    <a:pt x="685115" y="360641"/>
                  </a:moveTo>
                  <a:cubicBezTo>
                    <a:pt x="679370" y="354429"/>
                    <a:pt x="679379" y="344421"/>
                    <a:pt x="685114" y="338200"/>
                  </a:cubicBezTo>
                  <a:cubicBezTo>
                    <a:pt x="701040" y="320928"/>
                    <a:pt x="710352" y="298127"/>
                    <a:pt x="711012" y="274827"/>
                  </a:cubicBezTo>
                  <a:cubicBezTo>
                    <a:pt x="713217" y="216626"/>
                    <a:pt x="662461" y="177386"/>
                    <a:pt x="606428" y="173921"/>
                  </a:cubicBezTo>
                  <a:cubicBezTo>
                    <a:pt x="539706" y="173921"/>
                    <a:pt x="476081" y="240975"/>
                    <a:pt x="432998" y="282428"/>
                  </a:cubicBezTo>
                  <a:cubicBezTo>
                    <a:pt x="430088" y="285227"/>
                    <a:pt x="425512" y="286338"/>
                    <a:pt x="422609" y="283533"/>
                  </a:cubicBezTo>
                  <a:cubicBezTo>
                    <a:pt x="419696" y="280718"/>
                    <a:pt x="420784" y="276197"/>
                    <a:pt x="423600" y="273289"/>
                  </a:cubicBezTo>
                  <a:cubicBezTo>
                    <a:pt x="465849" y="229649"/>
                    <a:pt x="537503" y="161596"/>
                    <a:pt x="533176" y="94003"/>
                  </a:cubicBezTo>
                  <a:cubicBezTo>
                    <a:pt x="529921" y="42037"/>
                    <a:pt x="486575" y="-1905"/>
                    <a:pt x="432582" y="64"/>
                  </a:cubicBezTo>
                  <a:cubicBezTo>
                    <a:pt x="408377" y="540"/>
                    <a:pt x="385036" y="9860"/>
                    <a:pt x="367222" y="25639"/>
                  </a:cubicBezTo>
                  <a:cubicBezTo>
                    <a:pt x="360877" y="31260"/>
                    <a:pt x="350674" y="31246"/>
                    <a:pt x="344325" y="25628"/>
                  </a:cubicBezTo>
                  <a:cubicBezTo>
                    <a:pt x="326227" y="9615"/>
                    <a:pt x="302176" y="173"/>
                    <a:pt x="277727" y="173"/>
                  </a:cubicBezTo>
                  <a:cubicBezTo>
                    <a:pt x="219348" y="-723"/>
                    <a:pt x="180572" y="48613"/>
                    <a:pt x="177095" y="102920"/>
                  </a:cubicBezTo>
                  <a:cubicBezTo>
                    <a:pt x="176145" y="168415"/>
                    <a:pt x="245695" y="231167"/>
                    <a:pt x="287583" y="273277"/>
                  </a:cubicBezTo>
                  <a:cubicBezTo>
                    <a:pt x="290421" y="276131"/>
                    <a:pt x="291548" y="280609"/>
                    <a:pt x="288700" y="283455"/>
                  </a:cubicBezTo>
                  <a:cubicBezTo>
                    <a:pt x="285831" y="286323"/>
                    <a:pt x="281217" y="285256"/>
                    <a:pt x="278252" y="282485"/>
                  </a:cubicBezTo>
                  <a:cubicBezTo>
                    <a:pt x="233685" y="240847"/>
                    <a:pt x="164635" y="170835"/>
                    <a:pt x="95714" y="174851"/>
                  </a:cubicBezTo>
                  <a:cubicBezTo>
                    <a:pt x="52303" y="177606"/>
                    <a:pt x="12685" y="206873"/>
                    <a:pt x="2564" y="249008"/>
                  </a:cubicBezTo>
                  <a:cubicBezTo>
                    <a:pt x="-4907" y="280107"/>
                    <a:pt x="4251" y="314248"/>
                    <a:pt x="26102" y="337892"/>
                  </a:cubicBezTo>
                  <a:cubicBezTo>
                    <a:pt x="31845" y="344106"/>
                    <a:pt x="31844" y="354114"/>
                    <a:pt x="26105" y="360331"/>
                  </a:cubicBezTo>
                  <a:cubicBezTo>
                    <a:pt x="4395" y="383849"/>
                    <a:pt x="-4714" y="417440"/>
                    <a:pt x="2638" y="448410"/>
                  </a:cubicBezTo>
                  <a:cubicBezTo>
                    <a:pt x="13802" y="494883"/>
                    <a:pt x="57898" y="521719"/>
                    <a:pt x="104792" y="524537"/>
                  </a:cubicBezTo>
                  <a:cubicBezTo>
                    <a:pt x="176012" y="524537"/>
                    <a:pt x="231539" y="460818"/>
                    <a:pt x="278229" y="416011"/>
                  </a:cubicBezTo>
                  <a:cubicBezTo>
                    <a:pt x="281134" y="413222"/>
                    <a:pt x="285693" y="412118"/>
                    <a:pt x="288591" y="414913"/>
                  </a:cubicBezTo>
                  <a:cubicBezTo>
                    <a:pt x="291511" y="417731"/>
                    <a:pt x="290425" y="422264"/>
                    <a:pt x="287603" y="425177"/>
                  </a:cubicBezTo>
                  <a:cubicBezTo>
                    <a:pt x="245317" y="468843"/>
                    <a:pt x="173779" y="536847"/>
                    <a:pt x="178024" y="604454"/>
                  </a:cubicBezTo>
                  <a:cubicBezTo>
                    <a:pt x="181399" y="655784"/>
                    <a:pt x="223583" y="699417"/>
                    <a:pt x="276948" y="698485"/>
                  </a:cubicBezTo>
                  <a:cubicBezTo>
                    <a:pt x="301620" y="698485"/>
                    <a:pt x="325832" y="689187"/>
                    <a:pt x="344100" y="672936"/>
                  </a:cubicBezTo>
                  <a:cubicBezTo>
                    <a:pt x="350434" y="667301"/>
                    <a:pt x="360624" y="667296"/>
                    <a:pt x="366958" y="672930"/>
                  </a:cubicBezTo>
                  <a:cubicBezTo>
                    <a:pt x="384603" y="688619"/>
                    <a:pt x="407703" y="697727"/>
                    <a:pt x="431486" y="698376"/>
                  </a:cubicBezTo>
                  <a:cubicBezTo>
                    <a:pt x="490714" y="700413"/>
                    <a:pt x="530644" y="650723"/>
                    <a:pt x="534123" y="595648"/>
                  </a:cubicBezTo>
                  <a:cubicBezTo>
                    <a:pt x="535073" y="530208"/>
                    <a:pt x="465567" y="467323"/>
                    <a:pt x="423655" y="425298"/>
                  </a:cubicBezTo>
                  <a:cubicBezTo>
                    <a:pt x="420806" y="422440"/>
                    <a:pt x="419675" y="417946"/>
                    <a:pt x="422530" y="415093"/>
                  </a:cubicBezTo>
                  <a:cubicBezTo>
                    <a:pt x="425395" y="412232"/>
                    <a:pt x="429999" y="413301"/>
                    <a:pt x="432960" y="416066"/>
                  </a:cubicBezTo>
                  <a:cubicBezTo>
                    <a:pt x="477528" y="457697"/>
                    <a:pt x="546581" y="527728"/>
                    <a:pt x="615504" y="523697"/>
                  </a:cubicBezTo>
                  <a:cubicBezTo>
                    <a:pt x="668288" y="520349"/>
                    <a:pt x="713029" y="477810"/>
                    <a:pt x="711143" y="424871"/>
                  </a:cubicBezTo>
                  <a:cubicBezTo>
                    <a:pt x="710660" y="401255"/>
                    <a:pt x="701293" y="378126"/>
                    <a:pt x="685115" y="360641"/>
                  </a:cubicBezTo>
                  <a:close/>
                </a:path>
              </a:pathLst>
            </a:custGeom>
            <a:solidFill>
              <a:srgbClr val="00A364"/>
            </a:solidFill>
          </p:spPr>
        </p:sp>
        <p:sp>
          <p:nvSpPr>
            <p:cNvPr name="TextBox 9" id="9"/>
            <p:cNvSpPr txBox="true"/>
            <p:nvPr/>
          </p:nvSpPr>
          <p:spPr>
            <a:xfrm>
              <a:off x="190500" y="142875"/>
              <a:ext cx="330200" cy="365125"/>
            </a:xfrm>
            <a:prstGeom prst="rect">
              <a:avLst/>
            </a:prstGeom>
          </p:spPr>
          <p:txBody>
            <a:bodyPr anchor="ctr" rtlCol="false" tIns="50800" lIns="50800" bIns="50800" rIns="50800"/>
            <a:lstStyle/>
            <a:p>
              <a:pPr algn="ctr">
                <a:lnSpc>
                  <a:spcPts val="2800"/>
                </a:lnSpc>
              </a:pPr>
            </a:p>
          </p:txBody>
        </p:sp>
      </p:grpSp>
      <p:pic>
        <p:nvPicPr>
          <p:cNvPr name="Picture 10" id="10"/>
          <p:cNvPicPr>
            <a:picLocks noChangeAspect="true"/>
          </p:cNvPicPr>
          <p:nvPr/>
        </p:nvPicPr>
        <p:blipFill>
          <a:blip r:embed="rId4"/>
          <a:stretch>
            <a:fillRect/>
          </a:stretch>
        </p:blipFill>
        <p:spPr>
          <a:xfrm rot="0">
            <a:off x="5806846" y="7757710"/>
            <a:ext cx="2336106" cy="1854137"/>
          </a:xfrm>
          <a:prstGeom prst="rect">
            <a:avLst/>
          </a:prstGeom>
        </p:spPr>
      </p:pic>
      <p:sp>
        <p:nvSpPr>
          <p:cNvPr name="Freeform 11" id="11"/>
          <p:cNvSpPr/>
          <p:nvPr/>
        </p:nvSpPr>
        <p:spPr>
          <a:xfrm flipH="false" flipV="false" rot="0">
            <a:off x="16157313" y="0"/>
            <a:ext cx="2130687" cy="807933"/>
          </a:xfrm>
          <a:custGeom>
            <a:avLst/>
            <a:gdLst/>
            <a:ahLst/>
            <a:cxnLst/>
            <a:rect r="r" b="b" t="t" l="l"/>
            <a:pathLst>
              <a:path h="807933" w="2130687">
                <a:moveTo>
                  <a:pt x="0" y="0"/>
                </a:moveTo>
                <a:lnTo>
                  <a:pt x="2130687" y="0"/>
                </a:lnTo>
                <a:lnTo>
                  <a:pt x="2130687" y="807933"/>
                </a:lnTo>
                <a:lnTo>
                  <a:pt x="0" y="807933"/>
                </a:lnTo>
                <a:lnTo>
                  <a:pt x="0" y="0"/>
                </a:lnTo>
                <a:close/>
              </a:path>
            </a:pathLst>
          </a:custGeom>
          <a:blipFill>
            <a:blip r:embed="rId5"/>
            <a:stretch>
              <a:fillRect l="0" t="0" r="0" b="0"/>
            </a:stretch>
          </a:blipFill>
        </p:spPr>
      </p:sp>
      <p:sp>
        <p:nvSpPr>
          <p:cNvPr name="TextBox 12" id="12"/>
          <p:cNvSpPr txBox="true"/>
          <p:nvPr/>
        </p:nvSpPr>
        <p:spPr>
          <a:xfrm rot="0">
            <a:off x="7188947" y="-12384"/>
            <a:ext cx="8580591" cy="1130935"/>
          </a:xfrm>
          <a:prstGeom prst="rect">
            <a:avLst/>
          </a:prstGeom>
        </p:spPr>
        <p:txBody>
          <a:bodyPr anchor="t" rtlCol="false" tIns="0" lIns="0" bIns="0" rIns="0">
            <a:spAutoFit/>
          </a:bodyPr>
          <a:lstStyle/>
          <a:p>
            <a:pPr algn="ctr" marL="0" indent="0" lvl="0">
              <a:lnSpc>
                <a:spcPts val="8720"/>
              </a:lnSpc>
              <a:spcBef>
                <a:spcPct val="0"/>
              </a:spcBef>
            </a:pPr>
            <a:r>
              <a:rPr lang="en-US" b="true" sz="8000" spc="88">
                <a:solidFill>
                  <a:srgbClr val="000000"/>
                </a:solidFill>
                <a:latin typeface="Faustina Semi-Bold"/>
                <a:ea typeface="Faustina Semi-Bold"/>
                <a:cs typeface="Faustina Semi-Bold"/>
                <a:sym typeface="Faustina Semi-Bold"/>
              </a:rPr>
              <a:t>Thêm sản phẩm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DD85D"/>
        </a:solidFill>
      </p:bgPr>
    </p:bg>
    <p:spTree>
      <p:nvGrpSpPr>
        <p:cNvPr id="1" name=""/>
        <p:cNvGrpSpPr/>
        <p:nvPr/>
      </p:nvGrpSpPr>
      <p:grpSpPr>
        <a:xfrm>
          <a:off x="0" y="0"/>
          <a:ext cx="0" cy="0"/>
          <a:chOff x="0" y="0"/>
          <a:chExt cx="0" cy="0"/>
        </a:xfrm>
      </p:grpSpPr>
      <p:grpSp>
        <p:nvGrpSpPr>
          <p:cNvPr name="Group 2" id="2"/>
          <p:cNvGrpSpPr/>
          <p:nvPr/>
        </p:nvGrpSpPr>
        <p:grpSpPr>
          <a:xfrm rot="10734001">
            <a:off x="9419249" y="-109755"/>
            <a:ext cx="10088919" cy="10072777"/>
            <a:chOff x="0" y="0"/>
            <a:chExt cx="6350000" cy="6339840"/>
          </a:xfrm>
        </p:grpSpPr>
        <p:sp>
          <p:nvSpPr>
            <p:cNvPr name="Freeform 3" id="3"/>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grpSp>
        <p:nvGrpSpPr>
          <p:cNvPr name="Group 4" id="4"/>
          <p:cNvGrpSpPr/>
          <p:nvPr/>
        </p:nvGrpSpPr>
        <p:grpSpPr>
          <a:xfrm rot="0">
            <a:off x="10934733" y="1055967"/>
            <a:ext cx="10660081" cy="9231033"/>
            <a:chOff x="0" y="0"/>
            <a:chExt cx="7029450" cy="6087110"/>
          </a:xfrm>
        </p:grpSpPr>
        <p:sp>
          <p:nvSpPr>
            <p:cNvPr name="Freeform 5" id="5"/>
            <p:cNvSpPr/>
            <p:nvPr/>
          </p:nvSpPr>
          <p:spPr>
            <a:xfrm flipH="false" flipV="false" rot="0">
              <a:off x="0" y="0"/>
              <a:ext cx="7029450" cy="6088380"/>
            </a:xfrm>
            <a:custGeom>
              <a:avLst/>
              <a:gdLst/>
              <a:ahLst/>
              <a:cxnLst/>
              <a:rect r="r" b="b" t="t" l="l"/>
              <a:pathLst>
                <a:path h="6088380" w="7029450">
                  <a:moveTo>
                    <a:pt x="5271770" y="0"/>
                  </a:moveTo>
                  <a:lnTo>
                    <a:pt x="1757680" y="0"/>
                  </a:lnTo>
                  <a:lnTo>
                    <a:pt x="0" y="3044190"/>
                  </a:lnTo>
                  <a:lnTo>
                    <a:pt x="0" y="4330700"/>
                  </a:lnTo>
                  <a:cubicBezTo>
                    <a:pt x="0" y="5300980"/>
                    <a:pt x="787400" y="6088380"/>
                    <a:pt x="1757680" y="6088380"/>
                  </a:cubicBezTo>
                  <a:lnTo>
                    <a:pt x="5271770" y="6088380"/>
                  </a:lnTo>
                  <a:lnTo>
                    <a:pt x="7029450" y="3044190"/>
                  </a:lnTo>
                  <a:lnTo>
                    <a:pt x="7029450" y="1757680"/>
                  </a:lnTo>
                  <a:cubicBezTo>
                    <a:pt x="7029450" y="787400"/>
                    <a:pt x="6242050" y="0"/>
                    <a:pt x="5271770" y="0"/>
                  </a:cubicBezTo>
                  <a:close/>
                </a:path>
              </a:pathLst>
            </a:custGeom>
            <a:blipFill>
              <a:blip r:embed="rId2"/>
              <a:stretch>
                <a:fillRect l="-30735" t="0" r="0" b="0"/>
              </a:stretch>
            </a:blipFill>
          </p:spPr>
        </p:sp>
      </p:grpSp>
      <p:sp>
        <p:nvSpPr>
          <p:cNvPr name="Freeform 6" id="6"/>
          <p:cNvSpPr/>
          <p:nvPr/>
        </p:nvSpPr>
        <p:spPr>
          <a:xfrm flipH="false" flipV="false" rot="0">
            <a:off x="15714839" y="52987"/>
            <a:ext cx="2573161" cy="975713"/>
          </a:xfrm>
          <a:custGeom>
            <a:avLst/>
            <a:gdLst/>
            <a:ahLst/>
            <a:cxnLst/>
            <a:rect r="r" b="b" t="t" l="l"/>
            <a:pathLst>
              <a:path h="975713" w="2573161">
                <a:moveTo>
                  <a:pt x="0" y="0"/>
                </a:moveTo>
                <a:lnTo>
                  <a:pt x="2573161" y="0"/>
                </a:lnTo>
                <a:lnTo>
                  <a:pt x="2573161" y="975713"/>
                </a:lnTo>
                <a:lnTo>
                  <a:pt x="0" y="975713"/>
                </a:lnTo>
                <a:lnTo>
                  <a:pt x="0" y="0"/>
                </a:lnTo>
                <a:close/>
              </a:path>
            </a:pathLst>
          </a:custGeom>
          <a:blipFill>
            <a:blip r:embed="rId3"/>
            <a:stretch>
              <a:fillRect l="0" t="0" r="0" b="0"/>
            </a:stretch>
          </a:blipFill>
        </p:spPr>
      </p:sp>
      <p:sp>
        <p:nvSpPr>
          <p:cNvPr name="TextBox 7" id="7"/>
          <p:cNvSpPr txBox="true"/>
          <p:nvPr/>
        </p:nvSpPr>
        <p:spPr>
          <a:xfrm rot="0">
            <a:off x="1799666" y="4475872"/>
            <a:ext cx="11454221" cy="1449556"/>
          </a:xfrm>
          <a:prstGeom prst="rect">
            <a:avLst/>
          </a:prstGeom>
        </p:spPr>
        <p:txBody>
          <a:bodyPr anchor="t" rtlCol="false" tIns="0" lIns="0" bIns="0" rIns="0">
            <a:spAutoFit/>
          </a:bodyPr>
          <a:lstStyle/>
          <a:p>
            <a:pPr algn="l" marL="0" indent="0" lvl="0">
              <a:lnSpc>
                <a:spcPts val="11199"/>
              </a:lnSpc>
              <a:spcBef>
                <a:spcPct val="0"/>
              </a:spcBef>
            </a:pPr>
            <a:r>
              <a:rPr lang="en-US" b="true" sz="10275" spc="113">
                <a:solidFill>
                  <a:srgbClr val="000000"/>
                </a:solidFill>
                <a:latin typeface="Faustina Semi-Bold"/>
                <a:ea typeface="Faustina Semi-Bold"/>
                <a:cs typeface="Faustina Semi-Bold"/>
                <a:sym typeface="Faustina Semi-Bold"/>
              </a:rPr>
              <a:t>Sơ Đồ ERD</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34151" y="0"/>
            <a:ext cx="11897699" cy="10287000"/>
          </a:xfrm>
          <a:custGeom>
            <a:avLst/>
            <a:gdLst/>
            <a:ahLst/>
            <a:cxnLst/>
            <a:rect r="r" b="b" t="t" l="l"/>
            <a:pathLst>
              <a:path h="10287000" w="11897699">
                <a:moveTo>
                  <a:pt x="0" y="0"/>
                </a:moveTo>
                <a:lnTo>
                  <a:pt x="11897700" y="0"/>
                </a:lnTo>
                <a:lnTo>
                  <a:pt x="118977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05246" y="4068445"/>
            <a:ext cx="7874478" cy="2235835"/>
          </a:xfrm>
          <a:prstGeom prst="rect">
            <a:avLst/>
          </a:prstGeom>
        </p:spPr>
        <p:txBody>
          <a:bodyPr anchor="t" rtlCol="false" tIns="0" lIns="0" bIns="0" rIns="0">
            <a:spAutoFit/>
          </a:bodyPr>
          <a:lstStyle/>
          <a:p>
            <a:pPr algn="ctr" marL="0" indent="0" lvl="0">
              <a:lnSpc>
                <a:spcPts val="8720"/>
              </a:lnSpc>
              <a:spcBef>
                <a:spcPct val="0"/>
              </a:spcBef>
            </a:pPr>
            <a:r>
              <a:rPr lang="en-US" b="true" sz="8000" spc="-56">
                <a:solidFill>
                  <a:srgbClr val="000000"/>
                </a:solidFill>
                <a:latin typeface="Faustina Semi-Bold"/>
                <a:ea typeface="Faustina Semi-Bold"/>
                <a:cs typeface="Faustina Semi-Bold"/>
                <a:sym typeface="Faustina Semi-Bold"/>
              </a:rPr>
              <a:t>Quá Trình Làm Việc</a:t>
            </a:r>
          </a:p>
        </p:txBody>
      </p:sp>
      <p:sp>
        <p:nvSpPr>
          <p:cNvPr name="Freeform 4" id="4"/>
          <p:cNvSpPr/>
          <p:nvPr/>
        </p:nvSpPr>
        <p:spPr>
          <a:xfrm flipH="false" flipV="false" rot="0">
            <a:off x="15399925" y="50940"/>
            <a:ext cx="2888075" cy="1095126"/>
          </a:xfrm>
          <a:custGeom>
            <a:avLst/>
            <a:gdLst/>
            <a:ahLst/>
            <a:cxnLst/>
            <a:rect r="r" b="b" t="t" l="l"/>
            <a:pathLst>
              <a:path h="1095126" w="2888075">
                <a:moveTo>
                  <a:pt x="0" y="0"/>
                </a:moveTo>
                <a:lnTo>
                  <a:pt x="2888075" y="0"/>
                </a:lnTo>
                <a:lnTo>
                  <a:pt x="2888075" y="1095126"/>
                </a:lnTo>
                <a:lnTo>
                  <a:pt x="0" y="1095126"/>
                </a:lnTo>
                <a:lnTo>
                  <a:pt x="0" y="0"/>
                </a:lnTo>
                <a:close/>
              </a:path>
            </a:pathLst>
          </a:custGeom>
          <a:blipFill>
            <a:blip r:embed="rId4"/>
            <a:stretch>
              <a:fillRect l="0" t="0" r="0" b="0"/>
            </a:stretch>
          </a:blipFill>
        </p:spPr>
      </p:sp>
      <p:sp>
        <p:nvSpPr>
          <p:cNvPr name="TextBox 5" id="5"/>
          <p:cNvSpPr txBox="true"/>
          <p:nvPr/>
        </p:nvSpPr>
        <p:spPr>
          <a:xfrm rot="0">
            <a:off x="10268782" y="628983"/>
            <a:ext cx="3518711" cy="1246632"/>
          </a:xfrm>
          <a:prstGeom prst="rect">
            <a:avLst/>
          </a:prstGeom>
        </p:spPr>
        <p:txBody>
          <a:bodyPr anchor="t" rtlCol="false" tIns="0" lIns="0" bIns="0" rIns="0">
            <a:spAutoFit/>
          </a:bodyPr>
          <a:lstStyle/>
          <a:p>
            <a:pPr algn="l">
              <a:lnSpc>
                <a:spcPts val="5004"/>
              </a:lnSpc>
            </a:pPr>
            <a:r>
              <a:rPr lang="en-US" b="true" sz="3600" spc="68">
                <a:solidFill>
                  <a:srgbClr val="000000"/>
                </a:solidFill>
                <a:latin typeface="Faustina Bold"/>
                <a:ea typeface="Faustina Bold"/>
                <a:cs typeface="Faustina Bold"/>
                <a:sym typeface="Faustina Bold"/>
              </a:rPr>
              <a:t>Giới Thiệu thành Viên</a:t>
            </a:r>
          </a:p>
        </p:txBody>
      </p:sp>
      <p:sp>
        <p:nvSpPr>
          <p:cNvPr name="TextBox 6" id="6"/>
          <p:cNvSpPr txBox="true"/>
          <p:nvPr/>
        </p:nvSpPr>
        <p:spPr>
          <a:xfrm rot="0">
            <a:off x="10180101" y="2574036"/>
            <a:ext cx="3696073" cy="617982"/>
          </a:xfrm>
          <a:prstGeom prst="rect">
            <a:avLst/>
          </a:prstGeom>
        </p:spPr>
        <p:txBody>
          <a:bodyPr anchor="t" rtlCol="false" tIns="0" lIns="0" bIns="0" rIns="0">
            <a:spAutoFit/>
          </a:bodyPr>
          <a:lstStyle/>
          <a:p>
            <a:pPr algn="ctr">
              <a:lnSpc>
                <a:spcPts val="5004"/>
              </a:lnSpc>
            </a:pPr>
            <a:r>
              <a:rPr lang="en-US" b="true" sz="3600" spc="68">
                <a:solidFill>
                  <a:srgbClr val="000000"/>
                </a:solidFill>
                <a:latin typeface="Faustina Semi-Bold"/>
                <a:ea typeface="Faustina Semi-Bold"/>
                <a:cs typeface="Faustina Semi-Bold"/>
                <a:sym typeface="Faustina Semi-Bold"/>
              </a:rPr>
              <a:t>Giới Thiệu Dự Án</a:t>
            </a:r>
          </a:p>
        </p:txBody>
      </p:sp>
      <p:sp>
        <p:nvSpPr>
          <p:cNvPr name="TextBox 7" id="7"/>
          <p:cNvSpPr txBox="true"/>
          <p:nvPr/>
        </p:nvSpPr>
        <p:spPr>
          <a:xfrm rot="0">
            <a:off x="10321101" y="4525518"/>
            <a:ext cx="3696073" cy="617982"/>
          </a:xfrm>
          <a:prstGeom prst="rect">
            <a:avLst/>
          </a:prstGeom>
        </p:spPr>
        <p:txBody>
          <a:bodyPr anchor="t" rtlCol="false" tIns="0" lIns="0" bIns="0" rIns="0">
            <a:spAutoFit/>
          </a:bodyPr>
          <a:lstStyle/>
          <a:p>
            <a:pPr algn="l">
              <a:lnSpc>
                <a:spcPts val="5004"/>
              </a:lnSpc>
            </a:pPr>
            <a:r>
              <a:rPr lang="en-US" b="true" sz="3600" spc="68">
                <a:solidFill>
                  <a:srgbClr val="000000"/>
                </a:solidFill>
                <a:latin typeface="Faustina Semi-Bold"/>
                <a:ea typeface="Faustina Semi-Bold"/>
                <a:cs typeface="Faustina Semi-Bold"/>
                <a:sym typeface="Faustina Semi-Bold"/>
              </a:rPr>
              <a:t>Phân Tích Dự Án</a:t>
            </a:r>
          </a:p>
        </p:txBody>
      </p:sp>
      <p:sp>
        <p:nvSpPr>
          <p:cNvPr name="TextBox 8" id="8"/>
          <p:cNvSpPr txBox="true"/>
          <p:nvPr/>
        </p:nvSpPr>
        <p:spPr>
          <a:xfrm rot="0">
            <a:off x="10321101" y="6378437"/>
            <a:ext cx="3696073" cy="617982"/>
          </a:xfrm>
          <a:prstGeom prst="rect">
            <a:avLst/>
          </a:prstGeom>
        </p:spPr>
        <p:txBody>
          <a:bodyPr anchor="t" rtlCol="false" tIns="0" lIns="0" bIns="0" rIns="0">
            <a:spAutoFit/>
          </a:bodyPr>
          <a:lstStyle/>
          <a:p>
            <a:pPr algn="l">
              <a:lnSpc>
                <a:spcPts val="5004"/>
              </a:lnSpc>
            </a:pPr>
            <a:r>
              <a:rPr lang="en-US" b="true" sz="3600" spc="68">
                <a:solidFill>
                  <a:srgbClr val="0A0C0D"/>
                </a:solidFill>
                <a:latin typeface="Faustina Semi-Bold"/>
                <a:ea typeface="Faustina Semi-Bold"/>
                <a:cs typeface="Faustina Semi-Bold"/>
                <a:sym typeface="Faustina Semi-Bold"/>
              </a:rPr>
              <a:t>Thiết Kế Dự Án</a:t>
            </a:r>
          </a:p>
        </p:txBody>
      </p:sp>
      <p:sp>
        <p:nvSpPr>
          <p:cNvPr name="TextBox 9" id="9"/>
          <p:cNvSpPr txBox="true"/>
          <p:nvPr/>
        </p:nvSpPr>
        <p:spPr>
          <a:xfrm rot="0">
            <a:off x="10321101" y="8421093"/>
            <a:ext cx="3696073" cy="617982"/>
          </a:xfrm>
          <a:prstGeom prst="rect">
            <a:avLst/>
          </a:prstGeom>
        </p:spPr>
        <p:txBody>
          <a:bodyPr anchor="t" rtlCol="false" tIns="0" lIns="0" bIns="0" rIns="0">
            <a:spAutoFit/>
          </a:bodyPr>
          <a:lstStyle/>
          <a:p>
            <a:pPr algn="l">
              <a:lnSpc>
                <a:spcPts val="5004"/>
              </a:lnSpc>
            </a:pPr>
            <a:r>
              <a:rPr lang="en-US" b="true" sz="3600" spc="68">
                <a:solidFill>
                  <a:srgbClr val="000000"/>
                </a:solidFill>
                <a:latin typeface="Faustina Semi-Bold"/>
                <a:ea typeface="Faustina Semi-Bold"/>
                <a:cs typeface="Faustina Semi-Bold"/>
                <a:sym typeface="Faustina Semi-Bold"/>
              </a:rPr>
              <a:t>Tổng Kết</a:t>
            </a:r>
          </a:p>
        </p:txBody>
      </p:sp>
      <p:sp>
        <p:nvSpPr>
          <p:cNvPr name="Freeform 10" id="10"/>
          <p:cNvSpPr/>
          <p:nvPr/>
        </p:nvSpPr>
        <p:spPr>
          <a:xfrm flipH="false" flipV="false" rot="0">
            <a:off x="15125820" y="9188142"/>
            <a:ext cx="3162180" cy="1098858"/>
          </a:xfrm>
          <a:custGeom>
            <a:avLst/>
            <a:gdLst/>
            <a:ahLst/>
            <a:cxnLst/>
            <a:rect r="r" b="b" t="t" l="l"/>
            <a:pathLst>
              <a:path h="1098858" w="3162180">
                <a:moveTo>
                  <a:pt x="0" y="0"/>
                </a:moveTo>
                <a:lnTo>
                  <a:pt x="3162180" y="0"/>
                </a:lnTo>
                <a:lnTo>
                  <a:pt x="3162180" y="1098858"/>
                </a:lnTo>
                <a:lnTo>
                  <a:pt x="0" y="10988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9412416" y="1028700"/>
            <a:ext cx="0" cy="9908287"/>
          </a:xfrm>
          <a:prstGeom prst="line">
            <a:avLst/>
          </a:prstGeom>
          <a:ln cap="rnd" w="133350">
            <a:solidFill>
              <a:srgbClr val="6D86DD"/>
            </a:solidFill>
            <a:prstDash val="solid"/>
            <a:headEnd type="none" len="sm" w="sm"/>
            <a:tailEnd type="none" len="sm" w="sm"/>
          </a:ln>
        </p:spPr>
      </p:sp>
      <p:grpSp>
        <p:nvGrpSpPr>
          <p:cNvPr name="Group 12" id="12"/>
          <p:cNvGrpSpPr/>
          <p:nvPr/>
        </p:nvGrpSpPr>
        <p:grpSpPr>
          <a:xfrm rot="0">
            <a:off x="9170481" y="904131"/>
            <a:ext cx="483870" cy="48387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nvGrpSpPr>
          <p:cNvPr name="Group 14" id="14"/>
          <p:cNvGrpSpPr/>
          <p:nvPr/>
        </p:nvGrpSpPr>
        <p:grpSpPr>
          <a:xfrm rot="0">
            <a:off x="9170481" y="2723134"/>
            <a:ext cx="483870" cy="48387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nvGrpSpPr>
          <p:cNvPr name="Group 16" id="16"/>
          <p:cNvGrpSpPr/>
          <p:nvPr/>
        </p:nvGrpSpPr>
        <p:grpSpPr>
          <a:xfrm rot="0">
            <a:off x="9170481" y="6575529"/>
            <a:ext cx="483870" cy="48387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nvGrpSpPr>
          <p:cNvPr name="Group 18" id="18"/>
          <p:cNvGrpSpPr/>
          <p:nvPr/>
        </p:nvGrpSpPr>
        <p:grpSpPr>
          <a:xfrm rot="0">
            <a:off x="9170481" y="4659630"/>
            <a:ext cx="483870" cy="483870"/>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nvGrpSpPr>
          <p:cNvPr name="Group 20" id="20"/>
          <p:cNvGrpSpPr/>
          <p:nvPr/>
        </p:nvGrpSpPr>
        <p:grpSpPr>
          <a:xfrm rot="0">
            <a:off x="9170481" y="8555205"/>
            <a:ext cx="483870" cy="483870"/>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42837" y="7180139"/>
            <a:ext cx="4532877" cy="1718816"/>
          </a:xfrm>
          <a:custGeom>
            <a:avLst/>
            <a:gdLst/>
            <a:ahLst/>
            <a:cxnLst/>
            <a:rect r="r" b="b" t="t" l="l"/>
            <a:pathLst>
              <a:path h="1718816" w="4532877">
                <a:moveTo>
                  <a:pt x="0" y="0"/>
                </a:moveTo>
                <a:lnTo>
                  <a:pt x="4532877" y="0"/>
                </a:lnTo>
                <a:lnTo>
                  <a:pt x="4532877" y="1718815"/>
                </a:lnTo>
                <a:lnTo>
                  <a:pt x="0" y="1718815"/>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2222159" y="-8663857"/>
            <a:ext cx="22862870" cy="23651245"/>
          </a:xfrm>
          <a:prstGeom prst="rect">
            <a:avLst/>
          </a:prstGeom>
        </p:spPr>
      </p:pic>
      <p:sp>
        <p:nvSpPr>
          <p:cNvPr name="Freeform 4" id="4"/>
          <p:cNvSpPr/>
          <p:nvPr/>
        </p:nvSpPr>
        <p:spPr>
          <a:xfrm flipH="false" flipV="false" rot="0">
            <a:off x="15821711" y="0"/>
            <a:ext cx="2466289" cy="935189"/>
          </a:xfrm>
          <a:custGeom>
            <a:avLst/>
            <a:gdLst/>
            <a:ahLst/>
            <a:cxnLst/>
            <a:rect r="r" b="b" t="t" l="l"/>
            <a:pathLst>
              <a:path h="935189" w="2466289">
                <a:moveTo>
                  <a:pt x="0" y="0"/>
                </a:moveTo>
                <a:lnTo>
                  <a:pt x="2466289" y="0"/>
                </a:lnTo>
                <a:lnTo>
                  <a:pt x="2466289" y="935189"/>
                </a:lnTo>
                <a:lnTo>
                  <a:pt x="0" y="935189"/>
                </a:lnTo>
                <a:lnTo>
                  <a:pt x="0" y="0"/>
                </a:lnTo>
                <a:close/>
              </a:path>
            </a:pathLst>
          </a:custGeom>
          <a:blipFill>
            <a:blip r:embed="rId4"/>
            <a:stretch>
              <a:fillRect l="0" t="0" r="0" b="0"/>
            </a:stretch>
          </a:blipFill>
        </p:spPr>
      </p:sp>
      <p:sp>
        <p:nvSpPr>
          <p:cNvPr name="Freeform 5" id="5"/>
          <p:cNvSpPr/>
          <p:nvPr/>
        </p:nvSpPr>
        <p:spPr>
          <a:xfrm flipH="false" flipV="false" rot="0">
            <a:off x="910787" y="1823294"/>
            <a:ext cx="16718431" cy="8463706"/>
          </a:xfrm>
          <a:custGeom>
            <a:avLst/>
            <a:gdLst/>
            <a:ahLst/>
            <a:cxnLst/>
            <a:rect r="r" b="b" t="t" l="l"/>
            <a:pathLst>
              <a:path h="8463706" w="16718431">
                <a:moveTo>
                  <a:pt x="0" y="0"/>
                </a:moveTo>
                <a:lnTo>
                  <a:pt x="16718431" y="0"/>
                </a:lnTo>
                <a:lnTo>
                  <a:pt x="16718431" y="8463706"/>
                </a:lnTo>
                <a:lnTo>
                  <a:pt x="0" y="8463706"/>
                </a:lnTo>
                <a:lnTo>
                  <a:pt x="0" y="0"/>
                </a:lnTo>
                <a:close/>
              </a:path>
            </a:pathLst>
          </a:custGeom>
          <a:blipFill>
            <a:blip r:embed="rId5"/>
            <a:stretch>
              <a:fillRect l="0" t="0" r="0" b="0"/>
            </a:stretch>
          </a:blipFill>
        </p:spPr>
      </p:sp>
      <p:sp>
        <p:nvSpPr>
          <p:cNvPr name="TextBox 6" id="6"/>
          <p:cNvSpPr txBox="true"/>
          <p:nvPr/>
        </p:nvSpPr>
        <p:spPr>
          <a:xfrm rot="0">
            <a:off x="4979707" y="277649"/>
            <a:ext cx="8580591" cy="1130935"/>
          </a:xfrm>
          <a:prstGeom prst="rect">
            <a:avLst/>
          </a:prstGeom>
        </p:spPr>
        <p:txBody>
          <a:bodyPr anchor="t" rtlCol="false" tIns="0" lIns="0" bIns="0" rIns="0">
            <a:spAutoFit/>
          </a:bodyPr>
          <a:lstStyle/>
          <a:p>
            <a:pPr algn="ctr" marL="0" indent="0" lvl="0">
              <a:lnSpc>
                <a:spcPts val="8720"/>
              </a:lnSpc>
              <a:spcBef>
                <a:spcPct val="0"/>
              </a:spcBef>
            </a:pPr>
            <a:r>
              <a:rPr lang="en-US" b="true" sz="8000" spc="88">
                <a:solidFill>
                  <a:srgbClr val="000000"/>
                </a:solidFill>
                <a:latin typeface="Faustina Semi-Bold"/>
                <a:ea typeface="Faustina Semi-Bold"/>
                <a:cs typeface="Faustina Semi-Bold"/>
                <a:sym typeface="Faustina Semi-Bold"/>
              </a:rPr>
              <a:t>Sơ Đồ ERD</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42837" y="7180139"/>
            <a:ext cx="4532877" cy="1718816"/>
          </a:xfrm>
          <a:custGeom>
            <a:avLst/>
            <a:gdLst/>
            <a:ahLst/>
            <a:cxnLst/>
            <a:rect r="r" b="b" t="t" l="l"/>
            <a:pathLst>
              <a:path h="1718816" w="4532877">
                <a:moveTo>
                  <a:pt x="0" y="0"/>
                </a:moveTo>
                <a:lnTo>
                  <a:pt x="4532877" y="0"/>
                </a:lnTo>
                <a:lnTo>
                  <a:pt x="4532877" y="1718815"/>
                </a:lnTo>
                <a:lnTo>
                  <a:pt x="0" y="1718815"/>
                </a:lnTo>
                <a:lnTo>
                  <a:pt x="0" y="0"/>
                </a:lnTo>
                <a:close/>
              </a:path>
            </a:pathLst>
          </a:custGeom>
          <a:blipFill>
            <a:blip r:embed="rId2"/>
            <a:stretch>
              <a:fillRect l="0" t="0" r="0" b="0"/>
            </a:stretch>
          </a:blipFill>
        </p:spPr>
      </p:sp>
      <p:pic>
        <p:nvPicPr>
          <p:cNvPr name="Picture 3" id="3"/>
          <p:cNvPicPr>
            <a:picLocks noChangeAspect="true"/>
          </p:cNvPicPr>
          <p:nvPr/>
        </p:nvPicPr>
        <p:blipFill>
          <a:blip r:embed="rId3"/>
          <a:stretch>
            <a:fillRect/>
          </a:stretch>
        </p:blipFill>
        <p:spPr>
          <a:xfrm rot="0">
            <a:off x="-2859762" y="-8103038"/>
            <a:ext cx="23307739" cy="23701926"/>
          </a:xfrm>
          <a:prstGeom prst="rect">
            <a:avLst/>
          </a:prstGeom>
        </p:spPr>
      </p:pic>
      <p:sp>
        <p:nvSpPr>
          <p:cNvPr name="Freeform 4" id="4"/>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4"/>
            <a:stretch>
              <a:fillRect l="0" t="0" r="0" b="0"/>
            </a:stretch>
          </a:blipFill>
        </p:spPr>
      </p:sp>
      <p:sp>
        <p:nvSpPr>
          <p:cNvPr name="Freeform 5" id="5"/>
          <p:cNvSpPr/>
          <p:nvPr/>
        </p:nvSpPr>
        <p:spPr>
          <a:xfrm flipH="false" flipV="false" rot="0">
            <a:off x="0" y="656847"/>
            <a:ext cx="13703191" cy="9181138"/>
          </a:xfrm>
          <a:custGeom>
            <a:avLst/>
            <a:gdLst/>
            <a:ahLst/>
            <a:cxnLst/>
            <a:rect r="r" b="b" t="t" l="l"/>
            <a:pathLst>
              <a:path h="9181138" w="13703191">
                <a:moveTo>
                  <a:pt x="0" y="0"/>
                </a:moveTo>
                <a:lnTo>
                  <a:pt x="13703191" y="0"/>
                </a:lnTo>
                <a:lnTo>
                  <a:pt x="13703191" y="9181137"/>
                </a:lnTo>
                <a:lnTo>
                  <a:pt x="0" y="9181137"/>
                </a:lnTo>
                <a:lnTo>
                  <a:pt x="0" y="0"/>
                </a:lnTo>
                <a:close/>
              </a:path>
            </a:pathLst>
          </a:custGeom>
          <a:blipFill>
            <a:blip r:embed="rId5"/>
            <a:stretch>
              <a:fillRect l="0" t="0" r="0" b="0"/>
            </a:stretch>
          </a:blipFill>
        </p:spPr>
      </p:sp>
      <p:sp>
        <p:nvSpPr>
          <p:cNvPr name="TextBox 6" id="6"/>
          <p:cNvSpPr txBox="true"/>
          <p:nvPr/>
        </p:nvSpPr>
        <p:spPr>
          <a:xfrm rot="0">
            <a:off x="11624347" y="3345748"/>
            <a:ext cx="8580591" cy="2235835"/>
          </a:xfrm>
          <a:prstGeom prst="rect">
            <a:avLst/>
          </a:prstGeom>
        </p:spPr>
        <p:txBody>
          <a:bodyPr anchor="t" rtlCol="false" tIns="0" lIns="0" bIns="0" rIns="0">
            <a:spAutoFit/>
          </a:bodyPr>
          <a:lstStyle/>
          <a:p>
            <a:pPr algn="ctr">
              <a:lnSpc>
                <a:spcPts val="8720"/>
              </a:lnSpc>
            </a:pPr>
            <a:r>
              <a:rPr lang="en-US" b="true" sz="8000" spc="88">
                <a:solidFill>
                  <a:srgbClr val="000000"/>
                </a:solidFill>
                <a:latin typeface="Faustina Semi-Bold"/>
                <a:ea typeface="Faustina Semi-Bold"/>
                <a:cs typeface="Faustina Semi-Bold"/>
                <a:sym typeface="Faustina Semi-Bold"/>
              </a:rPr>
              <a:t>Sơ Đồ </a:t>
            </a:r>
          </a:p>
          <a:p>
            <a:pPr algn="ctr" marL="0" indent="0" lvl="0">
              <a:lnSpc>
                <a:spcPts val="8720"/>
              </a:lnSpc>
              <a:spcBef>
                <a:spcPct val="0"/>
              </a:spcBef>
            </a:pPr>
            <a:r>
              <a:rPr lang="en-US" b="true" sz="8000" spc="88">
                <a:solidFill>
                  <a:srgbClr val="000000"/>
                </a:solidFill>
                <a:latin typeface="Faustina Semi-Bold"/>
                <a:ea typeface="Faustina Semi-Bold"/>
                <a:cs typeface="Faustina Semi-Bold"/>
                <a:sym typeface="Faustina Semi-Bold"/>
              </a:rPr>
              <a:t>Quan hệ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26156" y="0"/>
            <a:ext cx="12413227" cy="10732736"/>
          </a:xfrm>
          <a:custGeom>
            <a:avLst/>
            <a:gdLst/>
            <a:ahLst/>
            <a:cxnLst/>
            <a:rect r="r" b="b" t="t" l="l"/>
            <a:pathLst>
              <a:path h="10732736" w="12413227">
                <a:moveTo>
                  <a:pt x="0" y="0"/>
                </a:moveTo>
                <a:lnTo>
                  <a:pt x="12413228" y="0"/>
                </a:lnTo>
                <a:lnTo>
                  <a:pt x="12413228" y="10732736"/>
                </a:lnTo>
                <a:lnTo>
                  <a:pt x="0" y="10732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435712" y="3719077"/>
            <a:ext cx="7414416" cy="1130934"/>
          </a:xfrm>
          <a:prstGeom prst="rect">
            <a:avLst/>
          </a:prstGeom>
        </p:spPr>
        <p:txBody>
          <a:bodyPr anchor="t" rtlCol="false" tIns="0" lIns="0" bIns="0" rIns="0">
            <a:spAutoFit/>
          </a:bodyPr>
          <a:lstStyle/>
          <a:p>
            <a:pPr algn="l" marL="0" indent="0" lvl="0">
              <a:lnSpc>
                <a:spcPts val="8719"/>
              </a:lnSpc>
              <a:spcBef>
                <a:spcPct val="0"/>
              </a:spcBef>
            </a:pPr>
            <a:r>
              <a:rPr lang="en-US" b="true" sz="7999" spc="119">
                <a:solidFill>
                  <a:srgbClr val="000000"/>
                </a:solidFill>
                <a:latin typeface="Faustina Bold"/>
                <a:ea typeface="Faustina Bold"/>
                <a:cs typeface="Faustina Bold"/>
                <a:sym typeface="Faustina Bold"/>
              </a:rPr>
              <a:t>Thực hiện dự án</a:t>
            </a:r>
          </a:p>
        </p:txBody>
      </p:sp>
      <p:sp>
        <p:nvSpPr>
          <p:cNvPr name="Freeform 4" id="4"/>
          <p:cNvSpPr/>
          <p:nvPr/>
        </p:nvSpPr>
        <p:spPr>
          <a:xfrm flipH="false" flipV="false" rot="-5519044">
            <a:off x="1936800" y="5603072"/>
            <a:ext cx="7261806" cy="6905317"/>
          </a:xfrm>
          <a:custGeom>
            <a:avLst/>
            <a:gdLst/>
            <a:ahLst/>
            <a:cxnLst/>
            <a:rect r="r" b="b" t="t" l="l"/>
            <a:pathLst>
              <a:path h="6905317" w="7261806">
                <a:moveTo>
                  <a:pt x="0" y="0"/>
                </a:moveTo>
                <a:lnTo>
                  <a:pt x="7261806" y="0"/>
                </a:lnTo>
                <a:lnTo>
                  <a:pt x="7261806" y="6905317"/>
                </a:lnTo>
                <a:lnTo>
                  <a:pt x="0" y="69053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100960">
            <a:off x="15636811" y="-4774129"/>
            <a:ext cx="7261806" cy="6905317"/>
          </a:xfrm>
          <a:custGeom>
            <a:avLst/>
            <a:gdLst/>
            <a:ahLst/>
            <a:cxnLst/>
            <a:rect r="r" b="b" t="t" l="l"/>
            <a:pathLst>
              <a:path h="6905317" w="7261806">
                <a:moveTo>
                  <a:pt x="0" y="0"/>
                </a:moveTo>
                <a:lnTo>
                  <a:pt x="7261806" y="0"/>
                </a:lnTo>
                <a:lnTo>
                  <a:pt x="7261806" y="6905317"/>
                </a:lnTo>
                <a:lnTo>
                  <a:pt x="0" y="69053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22</a:t>
            </a:r>
          </a:p>
        </p:txBody>
      </p:sp>
      <p:sp>
        <p:nvSpPr>
          <p:cNvPr name="Freeform 7" id="7"/>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6"/>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9465" y="-274106"/>
            <a:ext cx="7132531" cy="7987009"/>
            <a:chOff x="0" y="0"/>
            <a:chExt cx="6350000" cy="7110730"/>
          </a:xfrm>
        </p:grpSpPr>
        <p:sp>
          <p:nvSpPr>
            <p:cNvPr name="Freeform 3" id="3"/>
            <p:cNvSpPr/>
            <p:nvPr/>
          </p:nvSpPr>
          <p:spPr>
            <a:xfrm flipH="false" flipV="false" rot="0">
              <a:off x="0" y="220799"/>
              <a:ext cx="6350000" cy="6669133"/>
            </a:xfrm>
            <a:custGeom>
              <a:avLst/>
              <a:gdLst/>
              <a:ahLst/>
              <a:cxnLst/>
              <a:rect r="r" b="b" t="t" l="l"/>
              <a:pathLst>
                <a:path h="6669133" w="6350000">
                  <a:moveTo>
                    <a:pt x="5684048" y="4732266"/>
                  </a:moveTo>
                  <a:lnTo>
                    <a:pt x="665952" y="6637136"/>
                  </a:lnTo>
                  <a:cubicBezTo>
                    <a:pt x="514911" y="6694471"/>
                    <a:pt x="345339" y="6673920"/>
                    <a:pt x="212365" y="6582166"/>
                  </a:cubicBezTo>
                  <a:cubicBezTo>
                    <a:pt x="79392" y="6490412"/>
                    <a:pt x="0" y="6339170"/>
                    <a:pt x="0" y="6177613"/>
                  </a:cubicBezTo>
                  <a:lnTo>
                    <a:pt x="0" y="2901980"/>
                  </a:lnTo>
                  <a:cubicBezTo>
                    <a:pt x="0" y="2473188"/>
                    <a:pt x="265071" y="2089040"/>
                    <a:pt x="665952" y="1936866"/>
                  </a:cubicBezTo>
                  <a:lnTo>
                    <a:pt x="5684048" y="31996"/>
                  </a:lnTo>
                  <a:cubicBezTo>
                    <a:pt x="5835089" y="-25339"/>
                    <a:pt x="6004661" y="-4788"/>
                    <a:pt x="6137635" y="86966"/>
                  </a:cubicBezTo>
                  <a:cubicBezTo>
                    <a:pt x="6270608" y="178721"/>
                    <a:pt x="6350000" y="329962"/>
                    <a:pt x="6350000" y="491520"/>
                  </a:cubicBezTo>
                  <a:lnTo>
                    <a:pt x="6350000" y="3767153"/>
                  </a:lnTo>
                  <a:cubicBezTo>
                    <a:pt x="6350000" y="4195945"/>
                    <a:pt x="6084929" y="4580092"/>
                    <a:pt x="5684048" y="4732266"/>
                  </a:cubicBezTo>
                  <a:close/>
                </a:path>
              </a:pathLst>
            </a:custGeom>
            <a:solidFill>
              <a:srgbClr val="E51359"/>
            </a:solidFill>
            <a:ln w="12700">
              <a:solidFill>
                <a:srgbClr val="000000"/>
              </a:solidFill>
            </a:ln>
          </p:spPr>
        </p:sp>
      </p:grpSp>
      <p:grpSp>
        <p:nvGrpSpPr>
          <p:cNvPr name="Group 4" id="4"/>
          <p:cNvGrpSpPr>
            <a:grpSpLocks noChangeAspect="true"/>
          </p:cNvGrpSpPr>
          <p:nvPr/>
        </p:nvGrpSpPr>
        <p:grpSpPr>
          <a:xfrm rot="1725196">
            <a:off x="12941172" y="3833705"/>
            <a:ext cx="7105927" cy="6758148"/>
            <a:chOff x="0" y="0"/>
            <a:chExt cx="5108588" cy="4858563"/>
          </a:xfrm>
        </p:grpSpPr>
        <p:sp>
          <p:nvSpPr>
            <p:cNvPr name="Freeform 5" id="5"/>
            <p:cNvSpPr/>
            <p:nvPr/>
          </p:nvSpPr>
          <p:spPr>
            <a:xfrm flipH="false" flipV="false" rot="0">
              <a:off x="12014" y="12624"/>
              <a:ext cx="5084559" cy="4835728"/>
            </a:xfrm>
            <a:custGeom>
              <a:avLst/>
              <a:gdLst/>
              <a:ahLst/>
              <a:cxnLst/>
              <a:rect r="r" b="b" t="t" l="l"/>
              <a:pathLst>
                <a:path h="4835728" w="5084559">
                  <a:moveTo>
                    <a:pt x="2542274" y="0"/>
                  </a:moveTo>
                  <a:lnTo>
                    <a:pt x="3327883" y="1591818"/>
                  </a:lnTo>
                  <a:lnTo>
                    <a:pt x="5084559" y="1847075"/>
                  </a:lnTo>
                  <a:lnTo>
                    <a:pt x="3813416" y="3086125"/>
                  </a:lnTo>
                  <a:lnTo>
                    <a:pt x="4113492" y="4835715"/>
                  </a:lnTo>
                  <a:lnTo>
                    <a:pt x="2542261" y="4009669"/>
                  </a:lnTo>
                  <a:lnTo>
                    <a:pt x="971068" y="4835728"/>
                  </a:lnTo>
                  <a:lnTo>
                    <a:pt x="1271143" y="3086138"/>
                  </a:lnTo>
                  <a:lnTo>
                    <a:pt x="0" y="1847088"/>
                  </a:lnTo>
                  <a:lnTo>
                    <a:pt x="1756677" y="1591831"/>
                  </a:lnTo>
                  <a:lnTo>
                    <a:pt x="2542274" y="0"/>
                  </a:lnTo>
                  <a:close/>
                </a:path>
              </a:pathLst>
            </a:custGeom>
            <a:solidFill>
              <a:srgbClr val="FFBD59"/>
            </a:solidFill>
            <a:ln w="12700">
              <a:solidFill>
                <a:srgbClr val="000000"/>
              </a:solidFill>
            </a:ln>
          </p:spPr>
        </p:sp>
        <p:sp>
          <p:nvSpPr>
            <p:cNvPr name="Freeform 6" id="6"/>
            <p:cNvSpPr/>
            <p:nvPr/>
          </p:nvSpPr>
          <p:spPr>
            <a:xfrm flipH="false" flipV="false" rot="0">
              <a:off x="0" y="0"/>
              <a:ext cx="5108588" cy="4858563"/>
            </a:xfrm>
            <a:custGeom>
              <a:avLst/>
              <a:gdLst/>
              <a:ahLst/>
              <a:cxnLst/>
              <a:rect r="r" b="b" t="t" l="l"/>
              <a:pathLst>
                <a:path h="4858563" w="5108588">
                  <a:moveTo>
                    <a:pt x="4132936" y="4858563"/>
                  </a:moveTo>
                  <a:lnTo>
                    <a:pt x="2554288" y="4028605"/>
                  </a:lnTo>
                  <a:lnTo>
                    <a:pt x="975652" y="4858563"/>
                  </a:lnTo>
                  <a:lnTo>
                    <a:pt x="1277150" y="3100705"/>
                  </a:lnTo>
                  <a:lnTo>
                    <a:pt x="0" y="1855800"/>
                  </a:lnTo>
                  <a:lnTo>
                    <a:pt x="1764983" y="1599336"/>
                  </a:lnTo>
                  <a:lnTo>
                    <a:pt x="2554288" y="0"/>
                  </a:lnTo>
                  <a:lnTo>
                    <a:pt x="3343605" y="1599336"/>
                  </a:lnTo>
                  <a:lnTo>
                    <a:pt x="5108588" y="1855800"/>
                  </a:lnTo>
                  <a:lnTo>
                    <a:pt x="5100472" y="1863700"/>
                  </a:lnTo>
                  <a:lnTo>
                    <a:pt x="3831437" y="3100705"/>
                  </a:lnTo>
                  <a:lnTo>
                    <a:pt x="4132935" y="4858563"/>
                  </a:lnTo>
                  <a:close/>
                  <a:moveTo>
                    <a:pt x="2554288" y="4015994"/>
                  </a:moveTo>
                  <a:lnTo>
                    <a:pt x="2556891" y="4017353"/>
                  </a:lnTo>
                  <a:lnTo>
                    <a:pt x="4118102" y="4838128"/>
                  </a:lnTo>
                  <a:lnTo>
                    <a:pt x="3819436" y="3096819"/>
                  </a:lnTo>
                  <a:lnTo>
                    <a:pt x="3821544" y="3094761"/>
                  </a:lnTo>
                  <a:lnTo>
                    <a:pt x="5084572" y="1863611"/>
                  </a:lnTo>
                  <a:lnTo>
                    <a:pt x="3336188" y="1609560"/>
                  </a:lnTo>
                  <a:lnTo>
                    <a:pt x="3334880" y="1606918"/>
                  </a:lnTo>
                  <a:lnTo>
                    <a:pt x="2554288" y="25248"/>
                  </a:lnTo>
                  <a:lnTo>
                    <a:pt x="1772399" y="1609560"/>
                  </a:lnTo>
                  <a:lnTo>
                    <a:pt x="24016" y="1863611"/>
                  </a:lnTo>
                  <a:lnTo>
                    <a:pt x="1289152" y="3096819"/>
                  </a:lnTo>
                  <a:lnTo>
                    <a:pt x="990498" y="4838128"/>
                  </a:lnTo>
                  <a:lnTo>
                    <a:pt x="2554288" y="4015994"/>
                  </a:lnTo>
                  <a:close/>
                </a:path>
              </a:pathLst>
            </a:custGeom>
            <a:solidFill>
              <a:srgbClr val="000000">
                <a:alpha val="0"/>
              </a:srgbClr>
            </a:solidFill>
            <a:ln w="12700">
              <a:solidFill>
                <a:srgbClr val="000000"/>
              </a:solidFill>
            </a:ln>
          </p:spPr>
        </p:sp>
      </p:grpSp>
      <p:sp>
        <p:nvSpPr>
          <p:cNvPr name="Freeform 7" id="7"/>
          <p:cNvSpPr/>
          <p:nvPr/>
        </p:nvSpPr>
        <p:spPr>
          <a:xfrm flipH="false" flipV="false" rot="0">
            <a:off x="7068504" y="0"/>
            <a:ext cx="6143978" cy="10287000"/>
          </a:xfrm>
          <a:custGeom>
            <a:avLst/>
            <a:gdLst/>
            <a:ahLst/>
            <a:cxnLst/>
            <a:rect r="r" b="b" t="t" l="l"/>
            <a:pathLst>
              <a:path h="10287000" w="6143978">
                <a:moveTo>
                  <a:pt x="0" y="0"/>
                </a:moveTo>
                <a:lnTo>
                  <a:pt x="6143978" y="0"/>
                </a:lnTo>
                <a:lnTo>
                  <a:pt x="6143978" y="10287000"/>
                </a:lnTo>
                <a:lnTo>
                  <a:pt x="0" y="10287000"/>
                </a:lnTo>
                <a:lnTo>
                  <a:pt x="0" y="0"/>
                </a:lnTo>
                <a:close/>
              </a:path>
            </a:pathLst>
          </a:custGeom>
          <a:blipFill>
            <a:blip r:embed="rId2"/>
            <a:stretch>
              <a:fillRect l="0" t="-627" r="0" b="-627"/>
            </a:stretch>
          </a:blipFill>
        </p:spPr>
      </p:sp>
      <p:sp>
        <p:nvSpPr>
          <p:cNvPr name="TextBox 8" id="8"/>
          <p:cNvSpPr txBox="true"/>
          <p:nvPr/>
        </p:nvSpPr>
        <p:spPr>
          <a:xfrm rot="0">
            <a:off x="748512" y="3256604"/>
            <a:ext cx="4716093" cy="666884"/>
          </a:xfrm>
          <a:prstGeom prst="rect">
            <a:avLst/>
          </a:prstGeom>
        </p:spPr>
        <p:txBody>
          <a:bodyPr anchor="t" rtlCol="false" tIns="0" lIns="0" bIns="0" rIns="0">
            <a:spAutoFit/>
          </a:bodyPr>
          <a:lstStyle/>
          <a:p>
            <a:pPr algn="l">
              <a:lnSpc>
                <a:spcPts val="5292"/>
              </a:lnSpc>
            </a:pPr>
            <a:r>
              <a:rPr lang="en-US" sz="4410" b="true">
                <a:solidFill>
                  <a:srgbClr val="000000"/>
                </a:solidFill>
                <a:latin typeface="Faustina Semi-Bold"/>
                <a:ea typeface="Faustina Semi-Bold"/>
                <a:cs typeface="Faustina Semi-Bold"/>
                <a:sym typeface="Faustina Semi-Bold"/>
              </a:rPr>
              <a:t>Giao diện trang chủ</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23</a:t>
            </a:r>
          </a:p>
        </p:txBody>
      </p:sp>
      <p:sp>
        <p:nvSpPr>
          <p:cNvPr name="Freeform 10" id="10"/>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3"/>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9465" y="-274106"/>
            <a:ext cx="7132531" cy="7987009"/>
            <a:chOff x="0" y="0"/>
            <a:chExt cx="6350000" cy="7110730"/>
          </a:xfrm>
        </p:grpSpPr>
        <p:sp>
          <p:nvSpPr>
            <p:cNvPr name="Freeform 3" id="3"/>
            <p:cNvSpPr/>
            <p:nvPr/>
          </p:nvSpPr>
          <p:spPr>
            <a:xfrm flipH="false" flipV="false" rot="0">
              <a:off x="0" y="220799"/>
              <a:ext cx="6350000" cy="6669133"/>
            </a:xfrm>
            <a:custGeom>
              <a:avLst/>
              <a:gdLst/>
              <a:ahLst/>
              <a:cxnLst/>
              <a:rect r="r" b="b" t="t" l="l"/>
              <a:pathLst>
                <a:path h="6669133" w="6350000">
                  <a:moveTo>
                    <a:pt x="5684048" y="4732266"/>
                  </a:moveTo>
                  <a:lnTo>
                    <a:pt x="665952" y="6637136"/>
                  </a:lnTo>
                  <a:cubicBezTo>
                    <a:pt x="514911" y="6694471"/>
                    <a:pt x="345339" y="6673920"/>
                    <a:pt x="212365" y="6582166"/>
                  </a:cubicBezTo>
                  <a:cubicBezTo>
                    <a:pt x="79392" y="6490412"/>
                    <a:pt x="0" y="6339170"/>
                    <a:pt x="0" y="6177613"/>
                  </a:cubicBezTo>
                  <a:lnTo>
                    <a:pt x="0" y="2901980"/>
                  </a:lnTo>
                  <a:cubicBezTo>
                    <a:pt x="0" y="2473188"/>
                    <a:pt x="265071" y="2089040"/>
                    <a:pt x="665952" y="1936866"/>
                  </a:cubicBezTo>
                  <a:lnTo>
                    <a:pt x="5684048" y="31996"/>
                  </a:lnTo>
                  <a:cubicBezTo>
                    <a:pt x="5835089" y="-25339"/>
                    <a:pt x="6004661" y="-4788"/>
                    <a:pt x="6137635" y="86966"/>
                  </a:cubicBezTo>
                  <a:cubicBezTo>
                    <a:pt x="6270608" y="178721"/>
                    <a:pt x="6350000" y="329962"/>
                    <a:pt x="6350000" y="491520"/>
                  </a:cubicBezTo>
                  <a:lnTo>
                    <a:pt x="6350000" y="3767153"/>
                  </a:lnTo>
                  <a:cubicBezTo>
                    <a:pt x="6350000" y="4195945"/>
                    <a:pt x="6084929" y="4580092"/>
                    <a:pt x="5684048" y="4732266"/>
                  </a:cubicBezTo>
                  <a:close/>
                </a:path>
              </a:pathLst>
            </a:custGeom>
            <a:solidFill>
              <a:srgbClr val="E51359"/>
            </a:solidFill>
            <a:ln w="12700">
              <a:solidFill>
                <a:srgbClr val="000000"/>
              </a:solidFill>
            </a:ln>
          </p:spPr>
        </p:sp>
      </p:grpSp>
      <p:grpSp>
        <p:nvGrpSpPr>
          <p:cNvPr name="Group 4" id="4"/>
          <p:cNvGrpSpPr>
            <a:grpSpLocks noChangeAspect="true"/>
          </p:cNvGrpSpPr>
          <p:nvPr/>
        </p:nvGrpSpPr>
        <p:grpSpPr>
          <a:xfrm rot="1725196">
            <a:off x="12941172" y="3833705"/>
            <a:ext cx="7105927" cy="6758148"/>
            <a:chOff x="0" y="0"/>
            <a:chExt cx="5108588" cy="4858563"/>
          </a:xfrm>
        </p:grpSpPr>
        <p:sp>
          <p:nvSpPr>
            <p:cNvPr name="Freeform 5" id="5"/>
            <p:cNvSpPr/>
            <p:nvPr/>
          </p:nvSpPr>
          <p:spPr>
            <a:xfrm flipH="false" flipV="false" rot="0">
              <a:off x="12014" y="12624"/>
              <a:ext cx="5084559" cy="4835728"/>
            </a:xfrm>
            <a:custGeom>
              <a:avLst/>
              <a:gdLst/>
              <a:ahLst/>
              <a:cxnLst/>
              <a:rect r="r" b="b" t="t" l="l"/>
              <a:pathLst>
                <a:path h="4835728" w="5084559">
                  <a:moveTo>
                    <a:pt x="2542274" y="0"/>
                  </a:moveTo>
                  <a:lnTo>
                    <a:pt x="3327883" y="1591818"/>
                  </a:lnTo>
                  <a:lnTo>
                    <a:pt x="5084559" y="1847075"/>
                  </a:lnTo>
                  <a:lnTo>
                    <a:pt x="3813416" y="3086125"/>
                  </a:lnTo>
                  <a:lnTo>
                    <a:pt x="4113492" y="4835715"/>
                  </a:lnTo>
                  <a:lnTo>
                    <a:pt x="2542261" y="4009669"/>
                  </a:lnTo>
                  <a:lnTo>
                    <a:pt x="971068" y="4835728"/>
                  </a:lnTo>
                  <a:lnTo>
                    <a:pt x="1271143" y="3086138"/>
                  </a:lnTo>
                  <a:lnTo>
                    <a:pt x="0" y="1847088"/>
                  </a:lnTo>
                  <a:lnTo>
                    <a:pt x="1756677" y="1591831"/>
                  </a:lnTo>
                  <a:lnTo>
                    <a:pt x="2542274" y="0"/>
                  </a:lnTo>
                  <a:close/>
                </a:path>
              </a:pathLst>
            </a:custGeom>
            <a:solidFill>
              <a:srgbClr val="FFBD59"/>
            </a:solidFill>
            <a:ln w="12700">
              <a:solidFill>
                <a:srgbClr val="000000"/>
              </a:solidFill>
            </a:ln>
          </p:spPr>
        </p:sp>
        <p:sp>
          <p:nvSpPr>
            <p:cNvPr name="Freeform 6" id="6"/>
            <p:cNvSpPr/>
            <p:nvPr/>
          </p:nvSpPr>
          <p:spPr>
            <a:xfrm flipH="false" flipV="false" rot="0">
              <a:off x="0" y="0"/>
              <a:ext cx="5108588" cy="4858563"/>
            </a:xfrm>
            <a:custGeom>
              <a:avLst/>
              <a:gdLst/>
              <a:ahLst/>
              <a:cxnLst/>
              <a:rect r="r" b="b" t="t" l="l"/>
              <a:pathLst>
                <a:path h="4858563" w="5108588">
                  <a:moveTo>
                    <a:pt x="4132936" y="4858563"/>
                  </a:moveTo>
                  <a:lnTo>
                    <a:pt x="2554288" y="4028605"/>
                  </a:lnTo>
                  <a:lnTo>
                    <a:pt x="975652" y="4858563"/>
                  </a:lnTo>
                  <a:lnTo>
                    <a:pt x="1277150" y="3100705"/>
                  </a:lnTo>
                  <a:lnTo>
                    <a:pt x="0" y="1855800"/>
                  </a:lnTo>
                  <a:lnTo>
                    <a:pt x="1764983" y="1599336"/>
                  </a:lnTo>
                  <a:lnTo>
                    <a:pt x="2554288" y="0"/>
                  </a:lnTo>
                  <a:lnTo>
                    <a:pt x="3343605" y="1599336"/>
                  </a:lnTo>
                  <a:lnTo>
                    <a:pt x="5108588" y="1855800"/>
                  </a:lnTo>
                  <a:lnTo>
                    <a:pt x="5100472" y="1863700"/>
                  </a:lnTo>
                  <a:lnTo>
                    <a:pt x="3831437" y="3100705"/>
                  </a:lnTo>
                  <a:lnTo>
                    <a:pt x="4132935" y="4858563"/>
                  </a:lnTo>
                  <a:close/>
                  <a:moveTo>
                    <a:pt x="2554288" y="4015994"/>
                  </a:moveTo>
                  <a:lnTo>
                    <a:pt x="2556891" y="4017353"/>
                  </a:lnTo>
                  <a:lnTo>
                    <a:pt x="4118102" y="4838128"/>
                  </a:lnTo>
                  <a:lnTo>
                    <a:pt x="3819436" y="3096819"/>
                  </a:lnTo>
                  <a:lnTo>
                    <a:pt x="3821544" y="3094761"/>
                  </a:lnTo>
                  <a:lnTo>
                    <a:pt x="5084572" y="1863611"/>
                  </a:lnTo>
                  <a:lnTo>
                    <a:pt x="3336188" y="1609560"/>
                  </a:lnTo>
                  <a:lnTo>
                    <a:pt x="3334880" y="1606918"/>
                  </a:lnTo>
                  <a:lnTo>
                    <a:pt x="2554288" y="25248"/>
                  </a:lnTo>
                  <a:lnTo>
                    <a:pt x="1772399" y="1609560"/>
                  </a:lnTo>
                  <a:lnTo>
                    <a:pt x="24016" y="1863611"/>
                  </a:lnTo>
                  <a:lnTo>
                    <a:pt x="1289152" y="3096819"/>
                  </a:lnTo>
                  <a:lnTo>
                    <a:pt x="990498" y="4838128"/>
                  </a:lnTo>
                  <a:lnTo>
                    <a:pt x="2554288" y="4015994"/>
                  </a:lnTo>
                  <a:close/>
                </a:path>
              </a:pathLst>
            </a:custGeom>
            <a:solidFill>
              <a:srgbClr val="000000">
                <a:alpha val="0"/>
              </a:srgbClr>
            </a:solidFill>
            <a:ln w="12700">
              <a:solidFill>
                <a:srgbClr val="000000"/>
              </a:solidFill>
            </a:ln>
          </p:spPr>
        </p:sp>
      </p:grpSp>
      <p:sp>
        <p:nvSpPr>
          <p:cNvPr name="Freeform 7" id="7"/>
          <p:cNvSpPr/>
          <p:nvPr/>
        </p:nvSpPr>
        <p:spPr>
          <a:xfrm flipH="false" flipV="false" rot="0">
            <a:off x="1824023" y="1545753"/>
            <a:ext cx="14435037" cy="8588847"/>
          </a:xfrm>
          <a:custGeom>
            <a:avLst/>
            <a:gdLst/>
            <a:ahLst/>
            <a:cxnLst/>
            <a:rect r="r" b="b" t="t" l="l"/>
            <a:pathLst>
              <a:path h="8588847" w="14435037">
                <a:moveTo>
                  <a:pt x="0" y="0"/>
                </a:moveTo>
                <a:lnTo>
                  <a:pt x="14435036" y="0"/>
                </a:lnTo>
                <a:lnTo>
                  <a:pt x="14435036" y="8588847"/>
                </a:lnTo>
                <a:lnTo>
                  <a:pt x="0" y="8588847"/>
                </a:lnTo>
                <a:lnTo>
                  <a:pt x="0" y="0"/>
                </a:lnTo>
                <a:close/>
              </a:path>
            </a:pathLst>
          </a:custGeom>
          <a:blipFill>
            <a:blip r:embed="rId2"/>
            <a:stretch>
              <a:fillRect l="0" t="0" r="0" b="0"/>
            </a:stretch>
          </a:blipFill>
        </p:spPr>
      </p:sp>
      <p:sp>
        <p:nvSpPr>
          <p:cNvPr name="TextBox 8" id="8"/>
          <p:cNvSpPr txBox="true"/>
          <p:nvPr/>
        </p:nvSpPr>
        <p:spPr>
          <a:xfrm rot="0">
            <a:off x="5650573" y="466658"/>
            <a:ext cx="6986853" cy="666884"/>
          </a:xfrm>
          <a:prstGeom prst="rect">
            <a:avLst/>
          </a:prstGeom>
        </p:spPr>
        <p:txBody>
          <a:bodyPr anchor="t" rtlCol="false" tIns="0" lIns="0" bIns="0" rIns="0">
            <a:spAutoFit/>
          </a:bodyPr>
          <a:lstStyle/>
          <a:p>
            <a:pPr algn="l">
              <a:lnSpc>
                <a:spcPts val="5292"/>
              </a:lnSpc>
            </a:pPr>
            <a:r>
              <a:rPr lang="en-US" sz="4410" b="true">
                <a:solidFill>
                  <a:srgbClr val="000000"/>
                </a:solidFill>
                <a:latin typeface="Faustina Semi-Bold"/>
                <a:ea typeface="Faustina Semi-Bold"/>
                <a:cs typeface="Faustina Semi-Bold"/>
                <a:sym typeface="Faustina Semi-Bold"/>
              </a:rPr>
              <a:t>Giao diện trang Giỏ hàng</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24</a:t>
            </a:r>
          </a:p>
        </p:txBody>
      </p:sp>
      <p:sp>
        <p:nvSpPr>
          <p:cNvPr name="Freeform 10" id="10"/>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9465" y="-274106"/>
            <a:ext cx="7132531" cy="7987009"/>
            <a:chOff x="0" y="0"/>
            <a:chExt cx="6350000" cy="7110730"/>
          </a:xfrm>
        </p:grpSpPr>
        <p:sp>
          <p:nvSpPr>
            <p:cNvPr name="Freeform 3" id="3"/>
            <p:cNvSpPr/>
            <p:nvPr/>
          </p:nvSpPr>
          <p:spPr>
            <a:xfrm flipH="false" flipV="false" rot="0">
              <a:off x="0" y="220799"/>
              <a:ext cx="6350000" cy="6669133"/>
            </a:xfrm>
            <a:custGeom>
              <a:avLst/>
              <a:gdLst/>
              <a:ahLst/>
              <a:cxnLst/>
              <a:rect r="r" b="b" t="t" l="l"/>
              <a:pathLst>
                <a:path h="6669133" w="6350000">
                  <a:moveTo>
                    <a:pt x="5684048" y="4732266"/>
                  </a:moveTo>
                  <a:lnTo>
                    <a:pt x="665952" y="6637136"/>
                  </a:lnTo>
                  <a:cubicBezTo>
                    <a:pt x="514911" y="6694471"/>
                    <a:pt x="345339" y="6673920"/>
                    <a:pt x="212365" y="6582166"/>
                  </a:cubicBezTo>
                  <a:cubicBezTo>
                    <a:pt x="79392" y="6490412"/>
                    <a:pt x="0" y="6339170"/>
                    <a:pt x="0" y="6177613"/>
                  </a:cubicBezTo>
                  <a:lnTo>
                    <a:pt x="0" y="2901980"/>
                  </a:lnTo>
                  <a:cubicBezTo>
                    <a:pt x="0" y="2473188"/>
                    <a:pt x="265071" y="2089040"/>
                    <a:pt x="665952" y="1936866"/>
                  </a:cubicBezTo>
                  <a:lnTo>
                    <a:pt x="5684048" y="31996"/>
                  </a:lnTo>
                  <a:cubicBezTo>
                    <a:pt x="5835089" y="-25339"/>
                    <a:pt x="6004661" y="-4788"/>
                    <a:pt x="6137635" y="86966"/>
                  </a:cubicBezTo>
                  <a:cubicBezTo>
                    <a:pt x="6270608" y="178721"/>
                    <a:pt x="6350000" y="329962"/>
                    <a:pt x="6350000" y="491520"/>
                  </a:cubicBezTo>
                  <a:lnTo>
                    <a:pt x="6350000" y="3767153"/>
                  </a:lnTo>
                  <a:cubicBezTo>
                    <a:pt x="6350000" y="4195945"/>
                    <a:pt x="6084929" y="4580092"/>
                    <a:pt x="5684048" y="4732266"/>
                  </a:cubicBezTo>
                  <a:close/>
                </a:path>
              </a:pathLst>
            </a:custGeom>
            <a:solidFill>
              <a:srgbClr val="E51359"/>
            </a:solidFill>
            <a:ln w="12700">
              <a:solidFill>
                <a:srgbClr val="000000"/>
              </a:solidFill>
            </a:ln>
          </p:spPr>
        </p:sp>
      </p:grpSp>
      <p:grpSp>
        <p:nvGrpSpPr>
          <p:cNvPr name="Group 4" id="4"/>
          <p:cNvGrpSpPr>
            <a:grpSpLocks noChangeAspect="true"/>
          </p:cNvGrpSpPr>
          <p:nvPr/>
        </p:nvGrpSpPr>
        <p:grpSpPr>
          <a:xfrm rot="1725196">
            <a:off x="12941172" y="3833705"/>
            <a:ext cx="7105927" cy="6758148"/>
            <a:chOff x="0" y="0"/>
            <a:chExt cx="5108588" cy="4858563"/>
          </a:xfrm>
        </p:grpSpPr>
        <p:sp>
          <p:nvSpPr>
            <p:cNvPr name="Freeform 5" id="5"/>
            <p:cNvSpPr/>
            <p:nvPr/>
          </p:nvSpPr>
          <p:spPr>
            <a:xfrm flipH="false" flipV="false" rot="0">
              <a:off x="12014" y="12624"/>
              <a:ext cx="5084559" cy="4835728"/>
            </a:xfrm>
            <a:custGeom>
              <a:avLst/>
              <a:gdLst/>
              <a:ahLst/>
              <a:cxnLst/>
              <a:rect r="r" b="b" t="t" l="l"/>
              <a:pathLst>
                <a:path h="4835728" w="5084559">
                  <a:moveTo>
                    <a:pt x="2542274" y="0"/>
                  </a:moveTo>
                  <a:lnTo>
                    <a:pt x="3327883" y="1591818"/>
                  </a:lnTo>
                  <a:lnTo>
                    <a:pt x="5084559" y="1847075"/>
                  </a:lnTo>
                  <a:lnTo>
                    <a:pt x="3813416" y="3086125"/>
                  </a:lnTo>
                  <a:lnTo>
                    <a:pt x="4113492" y="4835715"/>
                  </a:lnTo>
                  <a:lnTo>
                    <a:pt x="2542261" y="4009669"/>
                  </a:lnTo>
                  <a:lnTo>
                    <a:pt x="971068" y="4835728"/>
                  </a:lnTo>
                  <a:lnTo>
                    <a:pt x="1271143" y="3086138"/>
                  </a:lnTo>
                  <a:lnTo>
                    <a:pt x="0" y="1847088"/>
                  </a:lnTo>
                  <a:lnTo>
                    <a:pt x="1756677" y="1591831"/>
                  </a:lnTo>
                  <a:lnTo>
                    <a:pt x="2542274" y="0"/>
                  </a:lnTo>
                  <a:close/>
                </a:path>
              </a:pathLst>
            </a:custGeom>
            <a:solidFill>
              <a:srgbClr val="FFBD59"/>
            </a:solidFill>
            <a:ln w="12700">
              <a:solidFill>
                <a:srgbClr val="000000"/>
              </a:solidFill>
            </a:ln>
          </p:spPr>
        </p:sp>
        <p:sp>
          <p:nvSpPr>
            <p:cNvPr name="Freeform 6" id="6"/>
            <p:cNvSpPr/>
            <p:nvPr/>
          </p:nvSpPr>
          <p:spPr>
            <a:xfrm flipH="false" flipV="false" rot="0">
              <a:off x="0" y="0"/>
              <a:ext cx="5108588" cy="4858563"/>
            </a:xfrm>
            <a:custGeom>
              <a:avLst/>
              <a:gdLst/>
              <a:ahLst/>
              <a:cxnLst/>
              <a:rect r="r" b="b" t="t" l="l"/>
              <a:pathLst>
                <a:path h="4858563" w="5108588">
                  <a:moveTo>
                    <a:pt x="4132936" y="4858563"/>
                  </a:moveTo>
                  <a:lnTo>
                    <a:pt x="2554288" y="4028605"/>
                  </a:lnTo>
                  <a:lnTo>
                    <a:pt x="975652" y="4858563"/>
                  </a:lnTo>
                  <a:lnTo>
                    <a:pt x="1277150" y="3100705"/>
                  </a:lnTo>
                  <a:lnTo>
                    <a:pt x="0" y="1855800"/>
                  </a:lnTo>
                  <a:lnTo>
                    <a:pt x="1764983" y="1599336"/>
                  </a:lnTo>
                  <a:lnTo>
                    <a:pt x="2554288" y="0"/>
                  </a:lnTo>
                  <a:lnTo>
                    <a:pt x="3343605" y="1599336"/>
                  </a:lnTo>
                  <a:lnTo>
                    <a:pt x="5108588" y="1855800"/>
                  </a:lnTo>
                  <a:lnTo>
                    <a:pt x="5100472" y="1863700"/>
                  </a:lnTo>
                  <a:lnTo>
                    <a:pt x="3831437" y="3100705"/>
                  </a:lnTo>
                  <a:lnTo>
                    <a:pt x="4132935" y="4858563"/>
                  </a:lnTo>
                  <a:close/>
                  <a:moveTo>
                    <a:pt x="2554288" y="4015994"/>
                  </a:moveTo>
                  <a:lnTo>
                    <a:pt x="2556891" y="4017353"/>
                  </a:lnTo>
                  <a:lnTo>
                    <a:pt x="4118102" y="4838128"/>
                  </a:lnTo>
                  <a:lnTo>
                    <a:pt x="3819436" y="3096819"/>
                  </a:lnTo>
                  <a:lnTo>
                    <a:pt x="3821544" y="3094761"/>
                  </a:lnTo>
                  <a:lnTo>
                    <a:pt x="5084572" y="1863611"/>
                  </a:lnTo>
                  <a:lnTo>
                    <a:pt x="3336188" y="1609560"/>
                  </a:lnTo>
                  <a:lnTo>
                    <a:pt x="3334880" y="1606918"/>
                  </a:lnTo>
                  <a:lnTo>
                    <a:pt x="2554288" y="25248"/>
                  </a:lnTo>
                  <a:lnTo>
                    <a:pt x="1772399" y="1609560"/>
                  </a:lnTo>
                  <a:lnTo>
                    <a:pt x="24016" y="1863611"/>
                  </a:lnTo>
                  <a:lnTo>
                    <a:pt x="1289152" y="3096819"/>
                  </a:lnTo>
                  <a:lnTo>
                    <a:pt x="990498" y="4838128"/>
                  </a:lnTo>
                  <a:lnTo>
                    <a:pt x="2554288" y="4015994"/>
                  </a:lnTo>
                  <a:close/>
                </a:path>
              </a:pathLst>
            </a:custGeom>
            <a:solidFill>
              <a:srgbClr val="000000">
                <a:alpha val="0"/>
              </a:srgbClr>
            </a:solidFill>
            <a:ln w="12700">
              <a:solidFill>
                <a:srgbClr val="000000"/>
              </a:solidFill>
            </a:ln>
          </p:spPr>
        </p:sp>
      </p:grpSp>
      <p:sp>
        <p:nvSpPr>
          <p:cNvPr name="Freeform 7" id="7"/>
          <p:cNvSpPr/>
          <p:nvPr/>
        </p:nvSpPr>
        <p:spPr>
          <a:xfrm flipH="false" flipV="false" rot="0">
            <a:off x="919279" y="1868458"/>
            <a:ext cx="15817926" cy="7691467"/>
          </a:xfrm>
          <a:custGeom>
            <a:avLst/>
            <a:gdLst/>
            <a:ahLst/>
            <a:cxnLst/>
            <a:rect r="r" b="b" t="t" l="l"/>
            <a:pathLst>
              <a:path h="7691467" w="15817926">
                <a:moveTo>
                  <a:pt x="0" y="0"/>
                </a:moveTo>
                <a:lnTo>
                  <a:pt x="15817926" y="0"/>
                </a:lnTo>
                <a:lnTo>
                  <a:pt x="15817926" y="7691467"/>
                </a:lnTo>
                <a:lnTo>
                  <a:pt x="0" y="7691467"/>
                </a:lnTo>
                <a:lnTo>
                  <a:pt x="0" y="0"/>
                </a:lnTo>
                <a:close/>
              </a:path>
            </a:pathLst>
          </a:custGeom>
          <a:blipFill>
            <a:blip r:embed="rId2"/>
            <a:stretch>
              <a:fillRect l="0" t="0" r="0" b="0"/>
            </a:stretch>
          </a:blipFill>
        </p:spPr>
      </p:sp>
      <p:sp>
        <p:nvSpPr>
          <p:cNvPr name="TextBox 8" id="8"/>
          <p:cNvSpPr txBox="true"/>
          <p:nvPr/>
        </p:nvSpPr>
        <p:spPr>
          <a:xfrm rot="0">
            <a:off x="5933066" y="695258"/>
            <a:ext cx="6986853" cy="666884"/>
          </a:xfrm>
          <a:prstGeom prst="rect">
            <a:avLst/>
          </a:prstGeom>
        </p:spPr>
        <p:txBody>
          <a:bodyPr anchor="t" rtlCol="false" tIns="0" lIns="0" bIns="0" rIns="0">
            <a:spAutoFit/>
          </a:bodyPr>
          <a:lstStyle/>
          <a:p>
            <a:pPr algn="l">
              <a:lnSpc>
                <a:spcPts val="5292"/>
              </a:lnSpc>
            </a:pPr>
            <a:r>
              <a:rPr lang="en-US" sz="4410" b="true">
                <a:solidFill>
                  <a:srgbClr val="000000"/>
                </a:solidFill>
                <a:latin typeface="Faustina Semi-Bold"/>
                <a:ea typeface="Faustina Semi-Bold"/>
                <a:cs typeface="Faustina Semi-Bold"/>
                <a:sym typeface="Faustina Semi-Bold"/>
              </a:rPr>
              <a:t>Giao diện trang Đơn hàng</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25</a:t>
            </a:r>
          </a:p>
        </p:txBody>
      </p:sp>
      <p:sp>
        <p:nvSpPr>
          <p:cNvPr name="Freeform 10" id="10"/>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3"/>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9465" y="-274106"/>
            <a:ext cx="7132531" cy="7987009"/>
            <a:chOff x="0" y="0"/>
            <a:chExt cx="6350000" cy="7110730"/>
          </a:xfrm>
        </p:grpSpPr>
        <p:sp>
          <p:nvSpPr>
            <p:cNvPr name="Freeform 3" id="3"/>
            <p:cNvSpPr/>
            <p:nvPr/>
          </p:nvSpPr>
          <p:spPr>
            <a:xfrm flipH="false" flipV="false" rot="0">
              <a:off x="0" y="220799"/>
              <a:ext cx="6350000" cy="6669133"/>
            </a:xfrm>
            <a:custGeom>
              <a:avLst/>
              <a:gdLst/>
              <a:ahLst/>
              <a:cxnLst/>
              <a:rect r="r" b="b" t="t" l="l"/>
              <a:pathLst>
                <a:path h="6669133" w="6350000">
                  <a:moveTo>
                    <a:pt x="5684048" y="4732266"/>
                  </a:moveTo>
                  <a:lnTo>
                    <a:pt x="665952" y="6637136"/>
                  </a:lnTo>
                  <a:cubicBezTo>
                    <a:pt x="514911" y="6694471"/>
                    <a:pt x="345339" y="6673920"/>
                    <a:pt x="212365" y="6582166"/>
                  </a:cubicBezTo>
                  <a:cubicBezTo>
                    <a:pt x="79392" y="6490412"/>
                    <a:pt x="0" y="6339170"/>
                    <a:pt x="0" y="6177613"/>
                  </a:cubicBezTo>
                  <a:lnTo>
                    <a:pt x="0" y="2901980"/>
                  </a:lnTo>
                  <a:cubicBezTo>
                    <a:pt x="0" y="2473188"/>
                    <a:pt x="265071" y="2089040"/>
                    <a:pt x="665952" y="1936866"/>
                  </a:cubicBezTo>
                  <a:lnTo>
                    <a:pt x="5684048" y="31996"/>
                  </a:lnTo>
                  <a:cubicBezTo>
                    <a:pt x="5835089" y="-25339"/>
                    <a:pt x="6004661" y="-4788"/>
                    <a:pt x="6137635" y="86966"/>
                  </a:cubicBezTo>
                  <a:cubicBezTo>
                    <a:pt x="6270608" y="178721"/>
                    <a:pt x="6350000" y="329962"/>
                    <a:pt x="6350000" y="491520"/>
                  </a:cubicBezTo>
                  <a:lnTo>
                    <a:pt x="6350000" y="3767153"/>
                  </a:lnTo>
                  <a:cubicBezTo>
                    <a:pt x="6350000" y="4195945"/>
                    <a:pt x="6084929" y="4580092"/>
                    <a:pt x="5684048" y="4732266"/>
                  </a:cubicBezTo>
                  <a:close/>
                </a:path>
              </a:pathLst>
            </a:custGeom>
            <a:solidFill>
              <a:srgbClr val="E51359"/>
            </a:solidFill>
            <a:ln w="12700">
              <a:solidFill>
                <a:srgbClr val="000000"/>
              </a:solidFill>
            </a:ln>
          </p:spPr>
        </p:sp>
      </p:grpSp>
      <p:grpSp>
        <p:nvGrpSpPr>
          <p:cNvPr name="Group 4" id="4"/>
          <p:cNvGrpSpPr>
            <a:grpSpLocks noChangeAspect="true"/>
          </p:cNvGrpSpPr>
          <p:nvPr/>
        </p:nvGrpSpPr>
        <p:grpSpPr>
          <a:xfrm rot="1725196">
            <a:off x="12941172" y="3833705"/>
            <a:ext cx="7105927" cy="6758148"/>
            <a:chOff x="0" y="0"/>
            <a:chExt cx="5108588" cy="4858563"/>
          </a:xfrm>
        </p:grpSpPr>
        <p:sp>
          <p:nvSpPr>
            <p:cNvPr name="Freeform 5" id="5"/>
            <p:cNvSpPr/>
            <p:nvPr/>
          </p:nvSpPr>
          <p:spPr>
            <a:xfrm flipH="false" flipV="false" rot="0">
              <a:off x="12014" y="12624"/>
              <a:ext cx="5084559" cy="4835728"/>
            </a:xfrm>
            <a:custGeom>
              <a:avLst/>
              <a:gdLst/>
              <a:ahLst/>
              <a:cxnLst/>
              <a:rect r="r" b="b" t="t" l="l"/>
              <a:pathLst>
                <a:path h="4835728" w="5084559">
                  <a:moveTo>
                    <a:pt x="2542274" y="0"/>
                  </a:moveTo>
                  <a:lnTo>
                    <a:pt x="3327883" y="1591818"/>
                  </a:lnTo>
                  <a:lnTo>
                    <a:pt x="5084559" y="1847075"/>
                  </a:lnTo>
                  <a:lnTo>
                    <a:pt x="3813416" y="3086125"/>
                  </a:lnTo>
                  <a:lnTo>
                    <a:pt x="4113492" y="4835715"/>
                  </a:lnTo>
                  <a:lnTo>
                    <a:pt x="2542261" y="4009669"/>
                  </a:lnTo>
                  <a:lnTo>
                    <a:pt x="971068" y="4835728"/>
                  </a:lnTo>
                  <a:lnTo>
                    <a:pt x="1271143" y="3086138"/>
                  </a:lnTo>
                  <a:lnTo>
                    <a:pt x="0" y="1847088"/>
                  </a:lnTo>
                  <a:lnTo>
                    <a:pt x="1756677" y="1591831"/>
                  </a:lnTo>
                  <a:lnTo>
                    <a:pt x="2542274" y="0"/>
                  </a:lnTo>
                  <a:close/>
                </a:path>
              </a:pathLst>
            </a:custGeom>
            <a:solidFill>
              <a:srgbClr val="FFBD59"/>
            </a:solidFill>
            <a:ln w="12700">
              <a:solidFill>
                <a:srgbClr val="000000"/>
              </a:solidFill>
            </a:ln>
          </p:spPr>
        </p:sp>
        <p:sp>
          <p:nvSpPr>
            <p:cNvPr name="Freeform 6" id="6"/>
            <p:cNvSpPr/>
            <p:nvPr/>
          </p:nvSpPr>
          <p:spPr>
            <a:xfrm flipH="false" flipV="false" rot="0">
              <a:off x="0" y="0"/>
              <a:ext cx="5108588" cy="4858563"/>
            </a:xfrm>
            <a:custGeom>
              <a:avLst/>
              <a:gdLst/>
              <a:ahLst/>
              <a:cxnLst/>
              <a:rect r="r" b="b" t="t" l="l"/>
              <a:pathLst>
                <a:path h="4858563" w="5108588">
                  <a:moveTo>
                    <a:pt x="4132936" y="4858563"/>
                  </a:moveTo>
                  <a:lnTo>
                    <a:pt x="2554288" y="4028605"/>
                  </a:lnTo>
                  <a:lnTo>
                    <a:pt x="975652" y="4858563"/>
                  </a:lnTo>
                  <a:lnTo>
                    <a:pt x="1277150" y="3100705"/>
                  </a:lnTo>
                  <a:lnTo>
                    <a:pt x="0" y="1855800"/>
                  </a:lnTo>
                  <a:lnTo>
                    <a:pt x="1764983" y="1599336"/>
                  </a:lnTo>
                  <a:lnTo>
                    <a:pt x="2554288" y="0"/>
                  </a:lnTo>
                  <a:lnTo>
                    <a:pt x="3343605" y="1599336"/>
                  </a:lnTo>
                  <a:lnTo>
                    <a:pt x="5108588" y="1855800"/>
                  </a:lnTo>
                  <a:lnTo>
                    <a:pt x="5100472" y="1863700"/>
                  </a:lnTo>
                  <a:lnTo>
                    <a:pt x="3831437" y="3100705"/>
                  </a:lnTo>
                  <a:lnTo>
                    <a:pt x="4132935" y="4858563"/>
                  </a:lnTo>
                  <a:close/>
                  <a:moveTo>
                    <a:pt x="2554288" y="4015994"/>
                  </a:moveTo>
                  <a:lnTo>
                    <a:pt x="2556891" y="4017353"/>
                  </a:lnTo>
                  <a:lnTo>
                    <a:pt x="4118102" y="4838128"/>
                  </a:lnTo>
                  <a:lnTo>
                    <a:pt x="3819436" y="3096819"/>
                  </a:lnTo>
                  <a:lnTo>
                    <a:pt x="3821544" y="3094761"/>
                  </a:lnTo>
                  <a:lnTo>
                    <a:pt x="5084572" y="1863611"/>
                  </a:lnTo>
                  <a:lnTo>
                    <a:pt x="3336188" y="1609560"/>
                  </a:lnTo>
                  <a:lnTo>
                    <a:pt x="3334880" y="1606918"/>
                  </a:lnTo>
                  <a:lnTo>
                    <a:pt x="2554288" y="25248"/>
                  </a:lnTo>
                  <a:lnTo>
                    <a:pt x="1772399" y="1609560"/>
                  </a:lnTo>
                  <a:lnTo>
                    <a:pt x="24016" y="1863611"/>
                  </a:lnTo>
                  <a:lnTo>
                    <a:pt x="1289152" y="3096819"/>
                  </a:lnTo>
                  <a:lnTo>
                    <a:pt x="990498" y="4838128"/>
                  </a:lnTo>
                  <a:lnTo>
                    <a:pt x="2554288" y="4015994"/>
                  </a:lnTo>
                  <a:close/>
                </a:path>
              </a:pathLst>
            </a:custGeom>
            <a:solidFill>
              <a:srgbClr val="000000">
                <a:alpha val="0"/>
              </a:srgbClr>
            </a:solidFill>
            <a:ln w="12700">
              <a:solidFill>
                <a:srgbClr val="000000"/>
              </a:solidFill>
            </a:ln>
          </p:spPr>
        </p:sp>
      </p:grpSp>
      <p:sp>
        <p:nvSpPr>
          <p:cNvPr name="Freeform 7" id="7"/>
          <p:cNvSpPr/>
          <p:nvPr/>
        </p:nvSpPr>
        <p:spPr>
          <a:xfrm flipH="false" flipV="false" rot="0">
            <a:off x="1490746" y="1219267"/>
            <a:ext cx="15047318" cy="8953154"/>
          </a:xfrm>
          <a:custGeom>
            <a:avLst/>
            <a:gdLst/>
            <a:ahLst/>
            <a:cxnLst/>
            <a:rect r="r" b="b" t="t" l="l"/>
            <a:pathLst>
              <a:path h="8953154" w="15047318">
                <a:moveTo>
                  <a:pt x="0" y="0"/>
                </a:moveTo>
                <a:lnTo>
                  <a:pt x="15047317" y="0"/>
                </a:lnTo>
                <a:lnTo>
                  <a:pt x="15047317" y="8953154"/>
                </a:lnTo>
                <a:lnTo>
                  <a:pt x="0" y="8953154"/>
                </a:lnTo>
                <a:lnTo>
                  <a:pt x="0" y="0"/>
                </a:lnTo>
                <a:close/>
              </a:path>
            </a:pathLst>
          </a:custGeom>
          <a:blipFill>
            <a:blip r:embed="rId2"/>
            <a:stretch>
              <a:fillRect l="0" t="0" r="0" b="0"/>
            </a:stretch>
          </a:blipFill>
        </p:spPr>
      </p:sp>
      <p:sp>
        <p:nvSpPr>
          <p:cNvPr name="TextBox 8" id="8"/>
          <p:cNvSpPr txBox="true"/>
          <p:nvPr/>
        </p:nvSpPr>
        <p:spPr>
          <a:xfrm rot="0">
            <a:off x="5933066" y="361816"/>
            <a:ext cx="8754693" cy="666884"/>
          </a:xfrm>
          <a:prstGeom prst="rect">
            <a:avLst/>
          </a:prstGeom>
        </p:spPr>
        <p:txBody>
          <a:bodyPr anchor="t" rtlCol="false" tIns="0" lIns="0" bIns="0" rIns="0">
            <a:spAutoFit/>
          </a:bodyPr>
          <a:lstStyle/>
          <a:p>
            <a:pPr algn="l">
              <a:lnSpc>
                <a:spcPts val="5292"/>
              </a:lnSpc>
            </a:pPr>
            <a:r>
              <a:rPr lang="en-US" sz="4410" b="true">
                <a:solidFill>
                  <a:srgbClr val="000000"/>
                </a:solidFill>
                <a:latin typeface="Faustina Semi-Bold"/>
                <a:ea typeface="Faustina Semi-Bold"/>
                <a:cs typeface="Faustina Semi-Bold"/>
                <a:sym typeface="Faustina Semi-Bold"/>
              </a:rPr>
              <a:t>Giao diện trang Quản lý sản phẩm</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26</a:t>
            </a:r>
          </a:p>
        </p:txBody>
      </p:sp>
      <p:sp>
        <p:nvSpPr>
          <p:cNvPr name="Freeform 10" id="10"/>
          <p:cNvSpPr/>
          <p:nvPr/>
        </p:nvSpPr>
        <p:spPr>
          <a:xfrm flipH="false" flipV="false" rot="0">
            <a:off x="1643146" y="1371667"/>
            <a:ext cx="15047318" cy="8953154"/>
          </a:xfrm>
          <a:custGeom>
            <a:avLst/>
            <a:gdLst/>
            <a:ahLst/>
            <a:cxnLst/>
            <a:rect r="r" b="b" t="t" l="l"/>
            <a:pathLst>
              <a:path h="8953154" w="15047318">
                <a:moveTo>
                  <a:pt x="0" y="0"/>
                </a:moveTo>
                <a:lnTo>
                  <a:pt x="15047317" y="0"/>
                </a:lnTo>
                <a:lnTo>
                  <a:pt x="15047317" y="8953154"/>
                </a:lnTo>
                <a:lnTo>
                  <a:pt x="0" y="8953154"/>
                </a:lnTo>
                <a:lnTo>
                  <a:pt x="0" y="0"/>
                </a:lnTo>
                <a:close/>
              </a:path>
            </a:pathLst>
          </a:custGeom>
          <a:blipFill>
            <a:blip r:embed="rId2"/>
            <a:stretch>
              <a:fillRect l="0" t="0" r="0" b="0"/>
            </a:stretch>
          </a:blipFill>
        </p:spPr>
      </p:sp>
      <p:sp>
        <p:nvSpPr>
          <p:cNvPr name="Freeform 11" id="11"/>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3"/>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9465" y="-274106"/>
            <a:ext cx="7132531" cy="7987009"/>
            <a:chOff x="0" y="0"/>
            <a:chExt cx="6350000" cy="7110730"/>
          </a:xfrm>
        </p:grpSpPr>
        <p:sp>
          <p:nvSpPr>
            <p:cNvPr name="Freeform 3" id="3"/>
            <p:cNvSpPr/>
            <p:nvPr/>
          </p:nvSpPr>
          <p:spPr>
            <a:xfrm flipH="false" flipV="false" rot="0">
              <a:off x="0" y="220799"/>
              <a:ext cx="6350000" cy="6669133"/>
            </a:xfrm>
            <a:custGeom>
              <a:avLst/>
              <a:gdLst/>
              <a:ahLst/>
              <a:cxnLst/>
              <a:rect r="r" b="b" t="t" l="l"/>
              <a:pathLst>
                <a:path h="6669133" w="6350000">
                  <a:moveTo>
                    <a:pt x="5684048" y="4732266"/>
                  </a:moveTo>
                  <a:lnTo>
                    <a:pt x="665952" y="6637136"/>
                  </a:lnTo>
                  <a:cubicBezTo>
                    <a:pt x="514911" y="6694471"/>
                    <a:pt x="345339" y="6673920"/>
                    <a:pt x="212365" y="6582166"/>
                  </a:cubicBezTo>
                  <a:cubicBezTo>
                    <a:pt x="79392" y="6490412"/>
                    <a:pt x="0" y="6339170"/>
                    <a:pt x="0" y="6177613"/>
                  </a:cubicBezTo>
                  <a:lnTo>
                    <a:pt x="0" y="2901980"/>
                  </a:lnTo>
                  <a:cubicBezTo>
                    <a:pt x="0" y="2473188"/>
                    <a:pt x="265071" y="2089040"/>
                    <a:pt x="665952" y="1936866"/>
                  </a:cubicBezTo>
                  <a:lnTo>
                    <a:pt x="5684048" y="31996"/>
                  </a:lnTo>
                  <a:cubicBezTo>
                    <a:pt x="5835089" y="-25339"/>
                    <a:pt x="6004661" y="-4788"/>
                    <a:pt x="6137635" y="86966"/>
                  </a:cubicBezTo>
                  <a:cubicBezTo>
                    <a:pt x="6270608" y="178721"/>
                    <a:pt x="6350000" y="329962"/>
                    <a:pt x="6350000" y="491520"/>
                  </a:cubicBezTo>
                  <a:lnTo>
                    <a:pt x="6350000" y="3767153"/>
                  </a:lnTo>
                  <a:cubicBezTo>
                    <a:pt x="6350000" y="4195945"/>
                    <a:pt x="6084929" y="4580092"/>
                    <a:pt x="5684048" y="4732266"/>
                  </a:cubicBezTo>
                  <a:close/>
                </a:path>
              </a:pathLst>
            </a:custGeom>
            <a:solidFill>
              <a:srgbClr val="E51359"/>
            </a:solidFill>
            <a:ln w="12700">
              <a:solidFill>
                <a:srgbClr val="000000"/>
              </a:solidFill>
            </a:ln>
          </p:spPr>
        </p:sp>
      </p:grpSp>
      <p:grpSp>
        <p:nvGrpSpPr>
          <p:cNvPr name="Group 4" id="4"/>
          <p:cNvGrpSpPr>
            <a:grpSpLocks noChangeAspect="true"/>
          </p:cNvGrpSpPr>
          <p:nvPr/>
        </p:nvGrpSpPr>
        <p:grpSpPr>
          <a:xfrm rot="1725196">
            <a:off x="12941172" y="3833705"/>
            <a:ext cx="7105927" cy="6758148"/>
            <a:chOff x="0" y="0"/>
            <a:chExt cx="5108588" cy="4858563"/>
          </a:xfrm>
        </p:grpSpPr>
        <p:sp>
          <p:nvSpPr>
            <p:cNvPr name="Freeform 5" id="5"/>
            <p:cNvSpPr/>
            <p:nvPr/>
          </p:nvSpPr>
          <p:spPr>
            <a:xfrm flipH="false" flipV="false" rot="0">
              <a:off x="12014" y="12624"/>
              <a:ext cx="5084559" cy="4835728"/>
            </a:xfrm>
            <a:custGeom>
              <a:avLst/>
              <a:gdLst/>
              <a:ahLst/>
              <a:cxnLst/>
              <a:rect r="r" b="b" t="t" l="l"/>
              <a:pathLst>
                <a:path h="4835728" w="5084559">
                  <a:moveTo>
                    <a:pt x="2542274" y="0"/>
                  </a:moveTo>
                  <a:lnTo>
                    <a:pt x="3327883" y="1591818"/>
                  </a:lnTo>
                  <a:lnTo>
                    <a:pt x="5084559" y="1847075"/>
                  </a:lnTo>
                  <a:lnTo>
                    <a:pt x="3813416" y="3086125"/>
                  </a:lnTo>
                  <a:lnTo>
                    <a:pt x="4113492" y="4835715"/>
                  </a:lnTo>
                  <a:lnTo>
                    <a:pt x="2542261" y="4009669"/>
                  </a:lnTo>
                  <a:lnTo>
                    <a:pt x="971068" y="4835728"/>
                  </a:lnTo>
                  <a:lnTo>
                    <a:pt x="1271143" y="3086138"/>
                  </a:lnTo>
                  <a:lnTo>
                    <a:pt x="0" y="1847088"/>
                  </a:lnTo>
                  <a:lnTo>
                    <a:pt x="1756677" y="1591831"/>
                  </a:lnTo>
                  <a:lnTo>
                    <a:pt x="2542274" y="0"/>
                  </a:lnTo>
                  <a:close/>
                </a:path>
              </a:pathLst>
            </a:custGeom>
            <a:solidFill>
              <a:srgbClr val="FFBD59"/>
            </a:solidFill>
            <a:ln w="12700">
              <a:solidFill>
                <a:srgbClr val="000000"/>
              </a:solidFill>
            </a:ln>
          </p:spPr>
        </p:sp>
        <p:sp>
          <p:nvSpPr>
            <p:cNvPr name="Freeform 6" id="6"/>
            <p:cNvSpPr/>
            <p:nvPr/>
          </p:nvSpPr>
          <p:spPr>
            <a:xfrm flipH="false" flipV="false" rot="0">
              <a:off x="0" y="0"/>
              <a:ext cx="5108588" cy="4858563"/>
            </a:xfrm>
            <a:custGeom>
              <a:avLst/>
              <a:gdLst/>
              <a:ahLst/>
              <a:cxnLst/>
              <a:rect r="r" b="b" t="t" l="l"/>
              <a:pathLst>
                <a:path h="4858563" w="5108588">
                  <a:moveTo>
                    <a:pt x="4132936" y="4858563"/>
                  </a:moveTo>
                  <a:lnTo>
                    <a:pt x="2554288" y="4028605"/>
                  </a:lnTo>
                  <a:lnTo>
                    <a:pt x="975652" y="4858563"/>
                  </a:lnTo>
                  <a:lnTo>
                    <a:pt x="1277150" y="3100705"/>
                  </a:lnTo>
                  <a:lnTo>
                    <a:pt x="0" y="1855800"/>
                  </a:lnTo>
                  <a:lnTo>
                    <a:pt x="1764983" y="1599336"/>
                  </a:lnTo>
                  <a:lnTo>
                    <a:pt x="2554288" y="0"/>
                  </a:lnTo>
                  <a:lnTo>
                    <a:pt x="3343605" y="1599336"/>
                  </a:lnTo>
                  <a:lnTo>
                    <a:pt x="5108588" y="1855800"/>
                  </a:lnTo>
                  <a:lnTo>
                    <a:pt x="5100472" y="1863700"/>
                  </a:lnTo>
                  <a:lnTo>
                    <a:pt x="3831437" y="3100705"/>
                  </a:lnTo>
                  <a:lnTo>
                    <a:pt x="4132935" y="4858563"/>
                  </a:lnTo>
                  <a:close/>
                  <a:moveTo>
                    <a:pt x="2554288" y="4015994"/>
                  </a:moveTo>
                  <a:lnTo>
                    <a:pt x="2556891" y="4017353"/>
                  </a:lnTo>
                  <a:lnTo>
                    <a:pt x="4118102" y="4838128"/>
                  </a:lnTo>
                  <a:lnTo>
                    <a:pt x="3819436" y="3096819"/>
                  </a:lnTo>
                  <a:lnTo>
                    <a:pt x="3821544" y="3094761"/>
                  </a:lnTo>
                  <a:lnTo>
                    <a:pt x="5084572" y="1863611"/>
                  </a:lnTo>
                  <a:lnTo>
                    <a:pt x="3336188" y="1609560"/>
                  </a:lnTo>
                  <a:lnTo>
                    <a:pt x="3334880" y="1606918"/>
                  </a:lnTo>
                  <a:lnTo>
                    <a:pt x="2554288" y="25248"/>
                  </a:lnTo>
                  <a:lnTo>
                    <a:pt x="1772399" y="1609560"/>
                  </a:lnTo>
                  <a:lnTo>
                    <a:pt x="24016" y="1863611"/>
                  </a:lnTo>
                  <a:lnTo>
                    <a:pt x="1289152" y="3096819"/>
                  </a:lnTo>
                  <a:lnTo>
                    <a:pt x="990498" y="4838128"/>
                  </a:lnTo>
                  <a:lnTo>
                    <a:pt x="2554288" y="4015994"/>
                  </a:lnTo>
                  <a:close/>
                </a:path>
              </a:pathLst>
            </a:custGeom>
            <a:solidFill>
              <a:srgbClr val="000000">
                <a:alpha val="0"/>
              </a:srgbClr>
            </a:solidFill>
            <a:ln w="12700">
              <a:solidFill>
                <a:srgbClr val="000000"/>
              </a:solidFill>
            </a:ln>
          </p:spPr>
        </p:sp>
      </p:grpSp>
      <p:sp>
        <p:nvSpPr>
          <p:cNvPr name="Freeform 7" id="7"/>
          <p:cNvSpPr/>
          <p:nvPr/>
        </p:nvSpPr>
        <p:spPr>
          <a:xfrm flipH="false" flipV="false" rot="0">
            <a:off x="1221862" y="1633242"/>
            <a:ext cx="15844276" cy="7625058"/>
          </a:xfrm>
          <a:custGeom>
            <a:avLst/>
            <a:gdLst/>
            <a:ahLst/>
            <a:cxnLst/>
            <a:rect r="r" b="b" t="t" l="l"/>
            <a:pathLst>
              <a:path h="7625058" w="15844276">
                <a:moveTo>
                  <a:pt x="0" y="0"/>
                </a:moveTo>
                <a:lnTo>
                  <a:pt x="15844276" y="0"/>
                </a:lnTo>
                <a:lnTo>
                  <a:pt x="15844276" y="7625058"/>
                </a:lnTo>
                <a:lnTo>
                  <a:pt x="0" y="7625058"/>
                </a:lnTo>
                <a:lnTo>
                  <a:pt x="0" y="0"/>
                </a:lnTo>
                <a:close/>
              </a:path>
            </a:pathLst>
          </a:custGeom>
          <a:blipFill>
            <a:blip r:embed="rId2"/>
            <a:stretch>
              <a:fillRect l="0" t="0" r="0" b="0"/>
            </a:stretch>
          </a:blipFill>
        </p:spPr>
      </p:sp>
      <p:sp>
        <p:nvSpPr>
          <p:cNvPr name="TextBox 8" id="8"/>
          <p:cNvSpPr txBox="true"/>
          <p:nvPr/>
        </p:nvSpPr>
        <p:spPr>
          <a:xfrm rot="0">
            <a:off x="5223853" y="361816"/>
            <a:ext cx="8221293" cy="666884"/>
          </a:xfrm>
          <a:prstGeom prst="rect">
            <a:avLst/>
          </a:prstGeom>
        </p:spPr>
        <p:txBody>
          <a:bodyPr anchor="t" rtlCol="false" tIns="0" lIns="0" bIns="0" rIns="0">
            <a:spAutoFit/>
          </a:bodyPr>
          <a:lstStyle/>
          <a:p>
            <a:pPr algn="l">
              <a:lnSpc>
                <a:spcPts val="5292"/>
              </a:lnSpc>
            </a:pPr>
            <a:r>
              <a:rPr lang="en-US" sz="4410" b="true">
                <a:solidFill>
                  <a:srgbClr val="000000"/>
                </a:solidFill>
                <a:latin typeface="Faustina Semi-Bold"/>
                <a:ea typeface="Faustina Semi-Bold"/>
                <a:cs typeface="Faustina Semi-Bold"/>
                <a:sym typeface="Faustina Semi-Bold"/>
              </a:rPr>
              <a:t>Giao diện trang Quản lý đơn hàng</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27</a:t>
            </a:r>
          </a:p>
        </p:txBody>
      </p:sp>
      <p:sp>
        <p:nvSpPr>
          <p:cNvPr name="Freeform 10" id="10"/>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3"/>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9465" y="-274106"/>
            <a:ext cx="7132531" cy="7987009"/>
            <a:chOff x="0" y="0"/>
            <a:chExt cx="6350000" cy="7110730"/>
          </a:xfrm>
        </p:grpSpPr>
        <p:sp>
          <p:nvSpPr>
            <p:cNvPr name="Freeform 3" id="3"/>
            <p:cNvSpPr/>
            <p:nvPr/>
          </p:nvSpPr>
          <p:spPr>
            <a:xfrm flipH="false" flipV="false" rot="0">
              <a:off x="0" y="220799"/>
              <a:ext cx="6350000" cy="6669133"/>
            </a:xfrm>
            <a:custGeom>
              <a:avLst/>
              <a:gdLst/>
              <a:ahLst/>
              <a:cxnLst/>
              <a:rect r="r" b="b" t="t" l="l"/>
              <a:pathLst>
                <a:path h="6669133" w="6350000">
                  <a:moveTo>
                    <a:pt x="5684048" y="4732266"/>
                  </a:moveTo>
                  <a:lnTo>
                    <a:pt x="665952" y="6637136"/>
                  </a:lnTo>
                  <a:cubicBezTo>
                    <a:pt x="514911" y="6694471"/>
                    <a:pt x="345339" y="6673920"/>
                    <a:pt x="212365" y="6582166"/>
                  </a:cubicBezTo>
                  <a:cubicBezTo>
                    <a:pt x="79392" y="6490412"/>
                    <a:pt x="0" y="6339170"/>
                    <a:pt x="0" y="6177613"/>
                  </a:cubicBezTo>
                  <a:lnTo>
                    <a:pt x="0" y="2901980"/>
                  </a:lnTo>
                  <a:cubicBezTo>
                    <a:pt x="0" y="2473188"/>
                    <a:pt x="265071" y="2089040"/>
                    <a:pt x="665952" y="1936866"/>
                  </a:cubicBezTo>
                  <a:lnTo>
                    <a:pt x="5684048" y="31996"/>
                  </a:lnTo>
                  <a:cubicBezTo>
                    <a:pt x="5835089" y="-25339"/>
                    <a:pt x="6004661" y="-4788"/>
                    <a:pt x="6137635" y="86966"/>
                  </a:cubicBezTo>
                  <a:cubicBezTo>
                    <a:pt x="6270608" y="178721"/>
                    <a:pt x="6350000" y="329962"/>
                    <a:pt x="6350000" y="491520"/>
                  </a:cubicBezTo>
                  <a:lnTo>
                    <a:pt x="6350000" y="3767153"/>
                  </a:lnTo>
                  <a:cubicBezTo>
                    <a:pt x="6350000" y="4195945"/>
                    <a:pt x="6084929" y="4580092"/>
                    <a:pt x="5684048" y="4732266"/>
                  </a:cubicBezTo>
                  <a:close/>
                </a:path>
              </a:pathLst>
            </a:custGeom>
            <a:solidFill>
              <a:srgbClr val="E51359"/>
            </a:solidFill>
            <a:ln w="12700">
              <a:solidFill>
                <a:srgbClr val="000000"/>
              </a:solidFill>
            </a:ln>
          </p:spPr>
        </p:sp>
      </p:grpSp>
      <p:grpSp>
        <p:nvGrpSpPr>
          <p:cNvPr name="Group 4" id="4"/>
          <p:cNvGrpSpPr>
            <a:grpSpLocks noChangeAspect="true"/>
          </p:cNvGrpSpPr>
          <p:nvPr/>
        </p:nvGrpSpPr>
        <p:grpSpPr>
          <a:xfrm rot="1725196">
            <a:off x="12941172" y="3833705"/>
            <a:ext cx="7105927" cy="6758148"/>
            <a:chOff x="0" y="0"/>
            <a:chExt cx="5108588" cy="4858563"/>
          </a:xfrm>
        </p:grpSpPr>
        <p:sp>
          <p:nvSpPr>
            <p:cNvPr name="Freeform 5" id="5"/>
            <p:cNvSpPr/>
            <p:nvPr/>
          </p:nvSpPr>
          <p:spPr>
            <a:xfrm flipH="false" flipV="false" rot="0">
              <a:off x="12014" y="12624"/>
              <a:ext cx="5084559" cy="4835728"/>
            </a:xfrm>
            <a:custGeom>
              <a:avLst/>
              <a:gdLst/>
              <a:ahLst/>
              <a:cxnLst/>
              <a:rect r="r" b="b" t="t" l="l"/>
              <a:pathLst>
                <a:path h="4835728" w="5084559">
                  <a:moveTo>
                    <a:pt x="2542274" y="0"/>
                  </a:moveTo>
                  <a:lnTo>
                    <a:pt x="3327883" y="1591818"/>
                  </a:lnTo>
                  <a:lnTo>
                    <a:pt x="5084559" y="1847075"/>
                  </a:lnTo>
                  <a:lnTo>
                    <a:pt x="3813416" y="3086125"/>
                  </a:lnTo>
                  <a:lnTo>
                    <a:pt x="4113492" y="4835715"/>
                  </a:lnTo>
                  <a:lnTo>
                    <a:pt x="2542261" y="4009669"/>
                  </a:lnTo>
                  <a:lnTo>
                    <a:pt x="971068" y="4835728"/>
                  </a:lnTo>
                  <a:lnTo>
                    <a:pt x="1271143" y="3086138"/>
                  </a:lnTo>
                  <a:lnTo>
                    <a:pt x="0" y="1847088"/>
                  </a:lnTo>
                  <a:lnTo>
                    <a:pt x="1756677" y="1591831"/>
                  </a:lnTo>
                  <a:lnTo>
                    <a:pt x="2542274" y="0"/>
                  </a:lnTo>
                  <a:close/>
                </a:path>
              </a:pathLst>
            </a:custGeom>
            <a:solidFill>
              <a:srgbClr val="FFBD59"/>
            </a:solidFill>
            <a:ln w="12700">
              <a:solidFill>
                <a:srgbClr val="000000"/>
              </a:solidFill>
            </a:ln>
          </p:spPr>
        </p:sp>
        <p:sp>
          <p:nvSpPr>
            <p:cNvPr name="Freeform 6" id="6"/>
            <p:cNvSpPr/>
            <p:nvPr/>
          </p:nvSpPr>
          <p:spPr>
            <a:xfrm flipH="false" flipV="false" rot="0">
              <a:off x="0" y="0"/>
              <a:ext cx="5108588" cy="4858563"/>
            </a:xfrm>
            <a:custGeom>
              <a:avLst/>
              <a:gdLst/>
              <a:ahLst/>
              <a:cxnLst/>
              <a:rect r="r" b="b" t="t" l="l"/>
              <a:pathLst>
                <a:path h="4858563" w="5108588">
                  <a:moveTo>
                    <a:pt x="4132936" y="4858563"/>
                  </a:moveTo>
                  <a:lnTo>
                    <a:pt x="2554288" y="4028605"/>
                  </a:lnTo>
                  <a:lnTo>
                    <a:pt x="975652" y="4858563"/>
                  </a:lnTo>
                  <a:lnTo>
                    <a:pt x="1277150" y="3100705"/>
                  </a:lnTo>
                  <a:lnTo>
                    <a:pt x="0" y="1855800"/>
                  </a:lnTo>
                  <a:lnTo>
                    <a:pt x="1764983" y="1599336"/>
                  </a:lnTo>
                  <a:lnTo>
                    <a:pt x="2554288" y="0"/>
                  </a:lnTo>
                  <a:lnTo>
                    <a:pt x="3343605" y="1599336"/>
                  </a:lnTo>
                  <a:lnTo>
                    <a:pt x="5108588" y="1855800"/>
                  </a:lnTo>
                  <a:lnTo>
                    <a:pt x="5100472" y="1863700"/>
                  </a:lnTo>
                  <a:lnTo>
                    <a:pt x="3831437" y="3100705"/>
                  </a:lnTo>
                  <a:lnTo>
                    <a:pt x="4132935" y="4858563"/>
                  </a:lnTo>
                  <a:close/>
                  <a:moveTo>
                    <a:pt x="2554288" y="4015994"/>
                  </a:moveTo>
                  <a:lnTo>
                    <a:pt x="2556891" y="4017353"/>
                  </a:lnTo>
                  <a:lnTo>
                    <a:pt x="4118102" y="4838128"/>
                  </a:lnTo>
                  <a:lnTo>
                    <a:pt x="3819436" y="3096819"/>
                  </a:lnTo>
                  <a:lnTo>
                    <a:pt x="3821544" y="3094761"/>
                  </a:lnTo>
                  <a:lnTo>
                    <a:pt x="5084572" y="1863611"/>
                  </a:lnTo>
                  <a:lnTo>
                    <a:pt x="3336188" y="1609560"/>
                  </a:lnTo>
                  <a:lnTo>
                    <a:pt x="3334880" y="1606918"/>
                  </a:lnTo>
                  <a:lnTo>
                    <a:pt x="2554288" y="25248"/>
                  </a:lnTo>
                  <a:lnTo>
                    <a:pt x="1772399" y="1609560"/>
                  </a:lnTo>
                  <a:lnTo>
                    <a:pt x="24016" y="1863611"/>
                  </a:lnTo>
                  <a:lnTo>
                    <a:pt x="1289152" y="3096819"/>
                  </a:lnTo>
                  <a:lnTo>
                    <a:pt x="990498" y="4838128"/>
                  </a:lnTo>
                  <a:lnTo>
                    <a:pt x="2554288" y="4015994"/>
                  </a:lnTo>
                  <a:close/>
                </a:path>
              </a:pathLst>
            </a:custGeom>
            <a:solidFill>
              <a:srgbClr val="000000">
                <a:alpha val="0"/>
              </a:srgbClr>
            </a:solidFill>
            <a:ln w="12700">
              <a:solidFill>
                <a:srgbClr val="000000"/>
              </a:solidFill>
            </a:ln>
          </p:spPr>
        </p:sp>
      </p:grpSp>
      <p:sp>
        <p:nvSpPr>
          <p:cNvPr name="Freeform 7" id="7"/>
          <p:cNvSpPr/>
          <p:nvPr/>
        </p:nvSpPr>
        <p:spPr>
          <a:xfrm flipH="false" flipV="false" rot="0">
            <a:off x="1021152" y="1403096"/>
            <a:ext cx="16238148" cy="7855204"/>
          </a:xfrm>
          <a:custGeom>
            <a:avLst/>
            <a:gdLst/>
            <a:ahLst/>
            <a:cxnLst/>
            <a:rect r="r" b="b" t="t" l="l"/>
            <a:pathLst>
              <a:path h="7855204" w="16238148">
                <a:moveTo>
                  <a:pt x="0" y="0"/>
                </a:moveTo>
                <a:lnTo>
                  <a:pt x="16238148" y="0"/>
                </a:lnTo>
                <a:lnTo>
                  <a:pt x="16238148" y="7855204"/>
                </a:lnTo>
                <a:lnTo>
                  <a:pt x="0" y="7855204"/>
                </a:lnTo>
                <a:lnTo>
                  <a:pt x="0" y="0"/>
                </a:lnTo>
                <a:close/>
              </a:path>
            </a:pathLst>
          </a:custGeom>
          <a:blipFill>
            <a:blip r:embed="rId2"/>
            <a:stretch>
              <a:fillRect l="0" t="0" r="0" b="0"/>
            </a:stretch>
          </a:blipFill>
        </p:spPr>
      </p:sp>
      <p:sp>
        <p:nvSpPr>
          <p:cNvPr name="TextBox 8" id="8"/>
          <p:cNvSpPr txBox="true"/>
          <p:nvPr/>
        </p:nvSpPr>
        <p:spPr>
          <a:xfrm rot="0">
            <a:off x="4884800" y="361816"/>
            <a:ext cx="8968053" cy="666884"/>
          </a:xfrm>
          <a:prstGeom prst="rect">
            <a:avLst/>
          </a:prstGeom>
        </p:spPr>
        <p:txBody>
          <a:bodyPr anchor="t" rtlCol="false" tIns="0" lIns="0" bIns="0" rIns="0">
            <a:spAutoFit/>
          </a:bodyPr>
          <a:lstStyle/>
          <a:p>
            <a:pPr algn="l">
              <a:lnSpc>
                <a:spcPts val="5292"/>
              </a:lnSpc>
            </a:pPr>
            <a:r>
              <a:rPr lang="en-US" sz="4410" b="true">
                <a:solidFill>
                  <a:srgbClr val="000000"/>
                </a:solidFill>
                <a:latin typeface="Faustina Semi-Bold"/>
                <a:ea typeface="Faustina Semi-Bold"/>
                <a:cs typeface="Faustina Semi-Bold"/>
                <a:sym typeface="Faustina Semi-Bold"/>
              </a:rPr>
              <a:t>Giao diện trang Thống kê doanh thu</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28</a:t>
            </a:r>
          </a:p>
        </p:txBody>
      </p:sp>
      <p:sp>
        <p:nvSpPr>
          <p:cNvPr name="Freeform 10" id="10"/>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1001" y="0"/>
            <a:ext cx="9138960" cy="10290850"/>
            <a:chOff x="0" y="0"/>
            <a:chExt cx="6096000" cy="6864350"/>
          </a:xfrm>
        </p:grpSpPr>
        <p:sp>
          <p:nvSpPr>
            <p:cNvPr name="Freeform 3" id="3"/>
            <p:cNvSpPr/>
            <p:nvPr/>
          </p:nvSpPr>
          <p:spPr>
            <a:xfrm flipH="false" flipV="false" rot="0">
              <a:off x="-63" y="0"/>
              <a:ext cx="6096126" cy="6864350"/>
            </a:xfrm>
            <a:custGeom>
              <a:avLst/>
              <a:gdLst/>
              <a:ahLst/>
              <a:cxnLst/>
              <a:rect r="r" b="b" t="t" l="l"/>
              <a:pathLst>
                <a:path h="6864350" w="6096126">
                  <a:moveTo>
                    <a:pt x="6055423" y="2317750"/>
                  </a:moveTo>
                  <a:cubicBezTo>
                    <a:pt x="6082093" y="2228850"/>
                    <a:pt x="6096063" y="2139950"/>
                    <a:pt x="6096063" y="2051050"/>
                  </a:cubicBezTo>
                  <a:lnTo>
                    <a:pt x="6096063" y="0"/>
                  </a:lnTo>
                  <a:lnTo>
                    <a:pt x="980503" y="1270"/>
                  </a:lnTo>
                  <a:cubicBezTo>
                    <a:pt x="562673" y="-20320"/>
                    <a:pt x="167703" y="241300"/>
                    <a:pt x="40703" y="659130"/>
                  </a:cubicBezTo>
                  <a:cubicBezTo>
                    <a:pt x="-109157" y="1151890"/>
                    <a:pt x="167703" y="1672590"/>
                    <a:pt x="659193" y="1822450"/>
                  </a:cubicBezTo>
                  <a:lnTo>
                    <a:pt x="1102423" y="1958340"/>
                  </a:lnTo>
                  <a:cubicBezTo>
                    <a:pt x="641413" y="1871980"/>
                    <a:pt x="180403" y="2143760"/>
                    <a:pt x="40703" y="2602230"/>
                  </a:cubicBezTo>
                  <a:cubicBezTo>
                    <a:pt x="-109157" y="3094990"/>
                    <a:pt x="167703" y="3615690"/>
                    <a:pt x="659193" y="3765550"/>
                  </a:cubicBezTo>
                  <a:lnTo>
                    <a:pt x="1102423" y="3901440"/>
                  </a:lnTo>
                  <a:cubicBezTo>
                    <a:pt x="641413" y="3815080"/>
                    <a:pt x="180403" y="4086860"/>
                    <a:pt x="40703" y="4545330"/>
                  </a:cubicBezTo>
                  <a:cubicBezTo>
                    <a:pt x="14033" y="4634230"/>
                    <a:pt x="63" y="4723130"/>
                    <a:pt x="63" y="4812030"/>
                  </a:cubicBezTo>
                  <a:cubicBezTo>
                    <a:pt x="63" y="4818380"/>
                    <a:pt x="63" y="4824730"/>
                    <a:pt x="63" y="4831080"/>
                  </a:cubicBezTo>
                  <a:lnTo>
                    <a:pt x="63" y="6864350"/>
                  </a:lnTo>
                  <a:lnTo>
                    <a:pt x="5115623" y="6863080"/>
                  </a:lnTo>
                  <a:cubicBezTo>
                    <a:pt x="5533453" y="6884670"/>
                    <a:pt x="5927153" y="6623050"/>
                    <a:pt x="6055423" y="6205220"/>
                  </a:cubicBezTo>
                  <a:cubicBezTo>
                    <a:pt x="6205283" y="5712460"/>
                    <a:pt x="5928423" y="5191760"/>
                    <a:pt x="5436933" y="5041900"/>
                  </a:cubicBezTo>
                  <a:lnTo>
                    <a:pt x="4993703" y="4906010"/>
                  </a:lnTo>
                  <a:cubicBezTo>
                    <a:pt x="5454713" y="4992370"/>
                    <a:pt x="5915723" y="4720590"/>
                    <a:pt x="6055423" y="4262120"/>
                  </a:cubicBezTo>
                  <a:cubicBezTo>
                    <a:pt x="6205283" y="3769360"/>
                    <a:pt x="5928423" y="3248660"/>
                    <a:pt x="5436933" y="3098800"/>
                  </a:cubicBezTo>
                  <a:lnTo>
                    <a:pt x="4993703" y="2962910"/>
                  </a:lnTo>
                  <a:cubicBezTo>
                    <a:pt x="5453443" y="3048000"/>
                    <a:pt x="5915723" y="2777490"/>
                    <a:pt x="6055423" y="2317750"/>
                  </a:cubicBezTo>
                  <a:close/>
                </a:path>
              </a:pathLst>
            </a:custGeom>
            <a:blipFill>
              <a:blip r:embed="rId2"/>
              <a:stretch>
                <a:fillRect l="-67068" t="0" r="-1834" b="0"/>
              </a:stretch>
            </a:blipFill>
          </p:spPr>
        </p:sp>
      </p:grpSp>
      <p:grpSp>
        <p:nvGrpSpPr>
          <p:cNvPr name="Group 4" id="4"/>
          <p:cNvGrpSpPr/>
          <p:nvPr/>
        </p:nvGrpSpPr>
        <p:grpSpPr>
          <a:xfrm rot="0">
            <a:off x="0" y="6266603"/>
            <a:ext cx="4026840" cy="4020397"/>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DD85D"/>
            </a:solidFill>
          </p:spPr>
        </p:sp>
      </p:grpSp>
      <p:sp>
        <p:nvSpPr>
          <p:cNvPr name="Freeform 6" id="6"/>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3"/>
            <a:stretch>
              <a:fillRect l="0" t="0" r="0" b="0"/>
            </a:stretch>
          </a:blipFill>
        </p:spPr>
      </p:sp>
      <p:sp>
        <p:nvSpPr>
          <p:cNvPr name="Freeform 7" id="7"/>
          <p:cNvSpPr/>
          <p:nvPr/>
        </p:nvSpPr>
        <p:spPr>
          <a:xfrm flipH="false" flipV="false" rot="0">
            <a:off x="10706100" y="5145425"/>
            <a:ext cx="5268242" cy="4760575"/>
          </a:xfrm>
          <a:custGeom>
            <a:avLst/>
            <a:gdLst/>
            <a:ahLst/>
            <a:cxnLst/>
            <a:rect r="r" b="b" t="t" l="l"/>
            <a:pathLst>
              <a:path h="4760575" w="5268242">
                <a:moveTo>
                  <a:pt x="0" y="0"/>
                </a:moveTo>
                <a:lnTo>
                  <a:pt x="5268242" y="0"/>
                </a:lnTo>
                <a:lnTo>
                  <a:pt x="5268242" y="4760575"/>
                </a:lnTo>
                <a:lnTo>
                  <a:pt x="0" y="4760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79102" y="2976685"/>
            <a:ext cx="9989422" cy="1711540"/>
          </a:xfrm>
          <a:prstGeom prst="rect">
            <a:avLst/>
          </a:prstGeom>
        </p:spPr>
        <p:txBody>
          <a:bodyPr anchor="t" rtlCol="false" tIns="0" lIns="0" bIns="0" rIns="0">
            <a:spAutoFit/>
          </a:bodyPr>
          <a:lstStyle/>
          <a:p>
            <a:pPr algn="l" marL="0" indent="0" lvl="0">
              <a:lnSpc>
                <a:spcPts val="13146"/>
              </a:lnSpc>
              <a:spcBef>
                <a:spcPct val="0"/>
              </a:spcBef>
            </a:pPr>
            <a:r>
              <a:rPr lang="en-US" b="true" sz="12060">
                <a:solidFill>
                  <a:srgbClr val="000000"/>
                </a:solidFill>
                <a:latin typeface="Faustina Semi-Bold"/>
                <a:ea typeface="Faustina Semi-Bold"/>
                <a:cs typeface="Faustina Semi-Bold"/>
                <a:sym typeface="Faustina Semi-Bold"/>
              </a:rPr>
              <a:t>TỔNG KẾT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21001" y="0"/>
            <a:ext cx="9138960" cy="10290850"/>
            <a:chOff x="0" y="0"/>
            <a:chExt cx="6096000" cy="6864350"/>
          </a:xfrm>
        </p:grpSpPr>
        <p:sp>
          <p:nvSpPr>
            <p:cNvPr name="Freeform 3" id="3"/>
            <p:cNvSpPr/>
            <p:nvPr/>
          </p:nvSpPr>
          <p:spPr>
            <a:xfrm flipH="false" flipV="false" rot="0">
              <a:off x="-63" y="0"/>
              <a:ext cx="6096126" cy="6864350"/>
            </a:xfrm>
            <a:custGeom>
              <a:avLst/>
              <a:gdLst/>
              <a:ahLst/>
              <a:cxnLst/>
              <a:rect r="r" b="b" t="t" l="l"/>
              <a:pathLst>
                <a:path h="6864350" w="6096126">
                  <a:moveTo>
                    <a:pt x="6055423" y="2317750"/>
                  </a:moveTo>
                  <a:cubicBezTo>
                    <a:pt x="6082093" y="2228850"/>
                    <a:pt x="6096063" y="2139950"/>
                    <a:pt x="6096063" y="2051050"/>
                  </a:cubicBezTo>
                  <a:lnTo>
                    <a:pt x="6096063" y="0"/>
                  </a:lnTo>
                  <a:lnTo>
                    <a:pt x="980503" y="1270"/>
                  </a:lnTo>
                  <a:cubicBezTo>
                    <a:pt x="562673" y="-20320"/>
                    <a:pt x="167703" y="241300"/>
                    <a:pt x="40703" y="659130"/>
                  </a:cubicBezTo>
                  <a:cubicBezTo>
                    <a:pt x="-109157" y="1151890"/>
                    <a:pt x="167703" y="1672590"/>
                    <a:pt x="659193" y="1822450"/>
                  </a:cubicBezTo>
                  <a:lnTo>
                    <a:pt x="1102423" y="1958340"/>
                  </a:lnTo>
                  <a:cubicBezTo>
                    <a:pt x="641413" y="1871980"/>
                    <a:pt x="180403" y="2143760"/>
                    <a:pt x="40703" y="2602230"/>
                  </a:cubicBezTo>
                  <a:cubicBezTo>
                    <a:pt x="-109157" y="3094990"/>
                    <a:pt x="167703" y="3615690"/>
                    <a:pt x="659193" y="3765550"/>
                  </a:cubicBezTo>
                  <a:lnTo>
                    <a:pt x="1102423" y="3901440"/>
                  </a:lnTo>
                  <a:cubicBezTo>
                    <a:pt x="641413" y="3815080"/>
                    <a:pt x="180403" y="4086860"/>
                    <a:pt x="40703" y="4545330"/>
                  </a:cubicBezTo>
                  <a:cubicBezTo>
                    <a:pt x="14033" y="4634230"/>
                    <a:pt x="63" y="4723130"/>
                    <a:pt x="63" y="4812030"/>
                  </a:cubicBezTo>
                  <a:cubicBezTo>
                    <a:pt x="63" y="4818380"/>
                    <a:pt x="63" y="4824730"/>
                    <a:pt x="63" y="4831080"/>
                  </a:cubicBezTo>
                  <a:lnTo>
                    <a:pt x="63" y="6864350"/>
                  </a:lnTo>
                  <a:lnTo>
                    <a:pt x="5115623" y="6863080"/>
                  </a:lnTo>
                  <a:cubicBezTo>
                    <a:pt x="5533453" y="6884670"/>
                    <a:pt x="5927153" y="6623050"/>
                    <a:pt x="6055423" y="6205220"/>
                  </a:cubicBezTo>
                  <a:cubicBezTo>
                    <a:pt x="6205283" y="5712460"/>
                    <a:pt x="5928423" y="5191760"/>
                    <a:pt x="5436933" y="5041900"/>
                  </a:cubicBezTo>
                  <a:lnTo>
                    <a:pt x="4993703" y="4906010"/>
                  </a:lnTo>
                  <a:cubicBezTo>
                    <a:pt x="5454713" y="4992370"/>
                    <a:pt x="5915723" y="4720590"/>
                    <a:pt x="6055423" y="4262120"/>
                  </a:cubicBezTo>
                  <a:cubicBezTo>
                    <a:pt x="6205283" y="3769360"/>
                    <a:pt x="5928423" y="3248660"/>
                    <a:pt x="5436933" y="3098800"/>
                  </a:cubicBezTo>
                  <a:lnTo>
                    <a:pt x="4993703" y="2962910"/>
                  </a:lnTo>
                  <a:cubicBezTo>
                    <a:pt x="5453443" y="3048000"/>
                    <a:pt x="5915723" y="2777490"/>
                    <a:pt x="6055423" y="2317750"/>
                  </a:cubicBezTo>
                  <a:close/>
                </a:path>
              </a:pathLst>
            </a:custGeom>
            <a:blipFill>
              <a:blip r:embed="rId2"/>
              <a:stretch>
                <a:fillRect l="-67068" t="0" r="-1834" b="0"/>
              </a:stretch>
            </a:blipFill>
          </p:spPr>
        </p:sp>
      </p:grpSp>
      <p:grpSp>
        <p:nvGrpSpPr>
          <p:cNvPr name="Group 4" id="4"/>
          <p:cNvGrpSpPr/>
          <p:nvPr/>
        </p:nvGrpSpPr>
        <p:grpSpPr>
          <a:xfrm rot="0">
            <a:off x="0" y="6266603"/>
            <a:ext cx="4026840" cy="4020397"/>
            <a:chOff x="0" y="0"/>
            <a:chExt cx="6350000" cy="6339840"/>
          </a:xfrm>
        </p:grpSpPr>
        <p:sp>
          <p:nvSpPr>
            <p:cNvPr name="Freeform 5" id="5"/>
            <p:cNvSpPr/>
            <p:nvPr/>
          </p:nvSpPr>
          <p:spPr>
            <a:xfrm flipH="false" flipV="false" rot="0">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DD85D"/>
            </a:solidFill>
          </p:spPr>
        </p:sp>
      </p:grpSp>
      <p:sp>
        <p:nvSpPr>
          <p:cNvPr name="Freeform 6" id="6"/>
          <p:cNvSpPr/>
          <p:nvPr/>
        </p:nvSpPr>
        <p:spPr>
          <a:xfrm flipH="false" flipV="false" rot="0">
            <a:off x="-6361716" y="-5335249"/>
            <a:ext cx="8617798" cy="10670497"/>
          </a:xfrm>
          <a:custGeom>
            <a:avLst/>
            <a:gdLst/>
            <a:ahLst/>
            <a:cxnLst/>
            <a:rect r="r" b="b" t="t" l="l"/>
            <a:pathLst>
              <a:path h="10670497" w="8617798">
                <a:moveTo>
                  <a:pt x="0" y="0"/>
                </a:moveTo>
                <a:lnTo>
                  <a:pt x="8617798" y="0"/>
                </a:lnTo>
                <a:lnTo>
                  <a:pt x="8617798" y="10670498"/>
                </a:lnTo>
                <a:lnTo>
                  <a:pt x="0" y="10670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9237142" y="6439214"/>
            <a:ext cx="7002975" cy="3851636"/>
          </a:xfrm>
          <a:custGeom>
            <a:avLst/>
            <a:gdLst/>
            <a:ahLst/>
            <a:cxnLst/>
            <a:rect r="r" b="b" t="t" l="l"/>
            <a:pathLst>
              <a:path h="3851636" w="7002975">
                <a:moveTo>
                  <a:pt x="0" y="0"/>
                </a:moveTo>
                <a:lnTo>
                  <a:pt x="7002975" y="0"/>
                </a:lnTo>
                <a:lnTo>
                  <a:pt x="7002975" y="3851636"/>
                </a:lnTo>
                <a:lnTo>
                  <a:pt x="0" y="38516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169787" y="0"/>
            <a:ext cx="3118213" cy="1182391"/>
          </a:xfrm>
          <a:custGeom>
            <a:avLst/>
            <a:gdLst/>
            <a:ahLst/>
            <a:cxnLst/>
            <a:rect r="r" b="b" t="t" l="l"/>
            <a:pathLst>
              <a:path h="1182391" w="3118213">
                <a:moveTo>
                  <a:pt x="0" y="0"/>
                </a:moveTo>
                <a:lnTo>
                  <a:pt x="3118213" y="0"/>
                </a:lnTo>
                <a:lnTo>
                  <a:pt x="3118213" y="1182391"/>
                </a:lnTo>
                <a:lnTo>
                  <a:pt x="0" y="1182391"/>
                </a:lnTo>
                <a:lnTo>
                  <a:pt x="0" y="0"/>
                </a:lnTo>
                <a:close/>
              </a:path>
            </a:pathLst>
          </a:custGeom>
          <a:blipFill>
            <a:blip r:embed="rId7"/>
            <a:stretch>
              <a:fillRect l="0" t="0" r="0" b="0"/>
            </a:stretch>
          </a:blipFill>
        </p:spPr>
      </p:sp>
      <p:sp>
        <p:nvSpPr>
          <p:cNvPr name="TextBox 9" id="9"/>
          <p:cNvSpPr txBox="true"/>
          <p:nvPr/>
        </p:nvSpPr>
        <p:spPr>
          <a:xfrm rot="0">
            <a:off x="8798418" y="2765312"/>
            <a:ext cx="9989422" cy="3378415"/>
          </a:xfrm>
          <a:prstGeom prst="rect">
            <a:avLst/>
          </a:prstGeom>
        </p:spPr>
        <p:txBody>
          <a:bodyPr anchor="t" rtlCol="false" tIns="0" lIns="0" bIns="0" rIns="0">
            <a:spAutoFit/>
          </a:bodyPr>
          <a:lstStyle/>
          <a:p>
            <a:pPr algn="l" marL="0" indent="0" lvl="0">
              <a:lnSpc>
                <a:spcPts val="13146"/>
              </a:lnSpc>
              <a:spcBef>
                <a:spcPct val="0"/>
              </a:spcBef>
            </a:pPr>
            <a:r>
              <a:rPr lang="en-US" b="true" sz="12060">
                <a:solidFill>
                  <a:srgbClr val="000000"/>
                </a:solidFill>
                <a:latin typeface="Faustina Semi-Bold"/>
                <a:ea typeface="Faustina Semi-Bold"/>
                <a:cs typeface="Faustina Semi-Bold"/>
                <a:sym typeface="Faustina Semi-Bold"/>
              </a:rPr>
              <a:t>GIỚI THIỆU THÀNH VIÊN</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77914" y="0"/>
            <a:ext cx="12413227" cy="10732736"/>
          </a:xfrm>
          <a:custGeom>
            <a:avLst/>
            <a:gdLst/>
            <a:ahLst/>
            <a:cxnLst/>
            <a:rect r="r" b="b" t="t" l="l"/>
            <a:pathLst>
              <a:path h="10732736" w="12413227">
                <a:moveTo>
                  <a:pt x="0" y="0"/>
                </a:moveTo>
                <a:lnTo>
                  <a:pt x="12413228" y="0"/>
                </a:lnTo>
                <a:lnTo>
                  <a:pt x="12413228" y="10732736"/>
                </a:lnTo>
                <a:lnTo>
                  <a:pt x="0" y="10732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1460" y="4098290"/>
            <a:ext cx="6487637" cy="1359518"/>
          </a:xfrm>
          <a:prstGeom prst="rect">
            <a:avLst/>
          </a:prstGeom>
        </p:spPr>
        <p:txBody>
          <a:bodyPr anchor="t" rtlCol="false" tIns="0" lIns="0" bIns="0" rIns="0">
            <a:spAutoFit/>
          </a:bodyPr>
          <a:lstStyle/>
          <a:p>
            <a:pPr algn="l" marL="0" indent="0" lvl="0">
              <a:lnSpc>
                <a:spcPts val="10426"/>
              </a:lnSpc>
              <a:spcBef>
                <a:spcPct val="0"/>
              </a:spcBef>
            </a:pPr>
            <a:r>
              <a:rPr lang="en-US" b="true" sz="9565" spc="95">
                <a:solidFill>
                  <a:srgbClr val="000000"/>
                </a:solidFill>
                <a:latin typeface="Faustina Semi-Bold"/>
                <a:ea typeface="Faustina Semi-Bold"/>
                <a:cs typeface="Faustina Semi-Bold"/>
                <a:sym typeface="Faustina Semi-Bold"/>
              </a:rPr>
              <a:t>THUẬN LỢI</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30</a:t>
            </a:r>
          </a:p>
        </p:txBody>
      </p:sp>
      <p:sp>
        <p:nvSpPr>
          <p:cNvPr name="TextBox 5" id="5"/>
          <p:cNvSpPr txBox="true"/>
          <p:nvPr/>
        </p:nvSpPr>
        <p:spPr>
          <a:xfrm rot="0">
            <a:off x="8122920" y="1475405"/>
            <a:ext cx="8839200" cy="6661786"/>
          </a:xfrm>
          <a:prstGeom prst="rect">
            <a:avLst/>
          </a:prstGeom>
        </p:spPr>
        <p:txBody>
          <a:bodyPr anchor="t" rtlCol="false" tIns="0" lIns="0" bIns="0" rIns="0">
            <a:spAutoFit/>
          </a:bodyPr>
          <a:lstStyle/>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Xây</a:t>
            </a:r>
            <a:r>
              <a:rPr lang="en-US" b="true" sz="2399" spc="9">
                <a:solidFill>
                  <a:srgbClr val="000000"/>
                </a:solidFill>
                <a:latin typeface="Noto Sans Bold"/>
                <a:ea typeface="Noto Sans Bold"/>
                <a:cs typeface="Noto Sans Bold"/>
                <a:sym typeface="Noto Sans Bold"/>
              </a:rPr>
              <a:t> dựng thành công website bán sản phẩm Apple với đầy đủ các chức năng cơ bản như: xem sản phẩm, giỏ hàng, đặt hàng, thanh toán, quản lý tài khoản,….</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Thiết kế và triển khai hệ thống quản trị dành cho admin và giao diện thân thiện cho người dùng.</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Củng cố kiến thức về lập trình web, API, Spring Boot và các công nghệ liên quan.</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 Tìm hiểu quy trình xây dựng một website thương mại điện tử từ phân tích, thiết kế đến triển khai.</a:t>
            </a:r>
          </a:p>
        </p:txBody>
      </p:sp>
      <p:sp>
        <p:nvSpPr>
          <p:cNvPr name="Freeform 6" id="6"/>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4"/>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77914" y="0"/>
            <a:ext cx="12413227" cy="10732736"/>
          </a:xfrm>
          <a:custGeom>
            <a:avLst/>
            <a:gdLst/>
            <a:ahLst/>
            <a:cxnLst/>
            <a:rect r="r" b="b" t="t" l="l"/>
            <a:pathLst>
              <a:path h="10732736" w="12413227">
                <a:moveTo>
                  <a:pt x="0" y="0"/>
                </a:moveTo>
                <a:lnTo>
                  <a:pt x="12413228" y="0"/>
                </a:lnTo>
                <a:lnTo>
                  <a:pt x="12413228" y="10732736"/>
                </a:lnTo>
                <a:lnTo>
                  <a:pt x="0" y="10732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51460" y="4098290"/>
            <a:ext cx="6487637" cy="1359518"/>
          </a:xfrm>
          <a:prstGeom prst="rect">
            <a:avLst/>
          </a:prstGeom>
        </p:spPr>
        <p:txBody>
          <a:bodyPr anchor="t" rtlCol="false" tIns="0" lIns="0" bIns="0" rIns="0">
            <a:spAutoFit/>
          </a:bodyPr>
          <a:lstStyle/>
          <a:p>
            <a:pPr algn="l" marL="0" indent="0" lvl="0">
              <a:lnSpc>
                <a:spcPts val="10426"/>
              </a:lnSpc>
              <a:spcBef>
                <a:spcPct val="0"/>
              </a:spcBef>
            </a:pPr>
            <a:r>
              <a:rPr lang="en-US" b="true" sz="9565" spc="95">
                <a:solidFill>
                  <a:srgbClr val="000000"/>
                </a:solidFill>
                <a:latin typeface="Faustina Semi-Bold"/>
                <a:ea typeface="Faustina Semi-Bold"/>
                <a:cs typeface="Faustina Semi-Bold"/>
                <a:sym typeface="Faustina Semi-Bold"/>
              </a:rPr>
              <a:t>KHÓ KHĂN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31</a:t>
            </a:r>
          </a:p>
        </p:txBody>
      </p:sp>
      <p:sp>
        <p:nvSpPr>
          <p:cNvPr name="TextBox 5" id="5"/>
          <p:cNvSpPr txBox="true"/>
          <p:nvPr/>
        </p:nvSpPr>
        <p:spPr>
          <a:xfrm rot="0">
            <a:off x="8077200" y="1140125"/>
            <a:ext cx="8839200" cy="8166736"/>
          </a:xfrm>
          <a:prstGeom prst="rect">
            <a:avLst/>
          </a:prstGeom>
        </p:spPr>
        <p:txBody>
          <a:bodyPr anchor="t" rtlCol="false" tIns="0" lIns="0" bIns="0" rIns="0">
            <a:spAutoFit/>
          </a:bodyPr>
          <a:lstStyle/>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Mộ</a:t>
            </a:r>
            <a:r>
              <a:rPr lang="en-US" b="true" sz="2399" spc="9">
                <a:solidFill>
                  <a:srgbClr val="000000"/>
                </a:solidFill>
                <a:latin typeface="Noto Sans Bold"/>
                <a:ea typeface="Noto Sans Bold"/>
                <a:cs typeface="Noto Sans Bold"/>
                <a:sym typeface="Noto Sans Bold"/>
              </a:rPr>
              <a:t>t số tính năng vẫn còn hạn chế do khối lượng kiến thức lớn, cần thời gian nghiên cứu sâu hơn.</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Code chưa được tối ưu hóa, dẫn đến một số phần còn dài và khó bảo trì.</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Giao diện chưa thực sự linh hoạt và cần cải thiện trải nghiệm người dùng.</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Chưa có tính năng thanh toán bằng nhiều phương thức khác nhau.</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Một số chức năng nâng cao chưa được thực hiện và bảo mật hệ thống chưa được tối ưu hoàn toàn.</a:t>
            </a:r>
          </a:p>
          <a:p>
            <a:pPr algn="l">
              <a:lnSpc>
                <a:spcPts val="5999"/>
              </a:lnSpc>
            </a:pPr>
          </a:p>
        </p:txBody>
      </p:sp>
      <p:sp>
        <p:nvSpPr>
          <p:cNvPr name="Freeform 6" id="6"/>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4"/>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77914" y="0"/>
            <a:ext cx="12413227" cy="10732736"/>
          </a:xfrm>
          <a:custGeom>
            <a:avLst/>
            <a:gdLst/>
            <a:ahLst/>
            <a:cxnLst/>
            <a:rect r="r" b="b" t="t" l="l"/>
            <a:pathLst>
              <a:path h="10732736" w="12413227">
                <a:moveTo>
                  <a:pt x="0" y="0"/>
                </a:moveTo>
                <a:lnTo>
                  <a:pt x="12413228" y="0"/>
                </a:lnTo>
                <a:lnTo>
                  <a:pt x="12413228" y="10732736"/>
                </a:lnTo>
                <a:lnTo>
                  <a:pt x="0" y="107327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9060" y="2833855"/>
            <a:ext cx="6487637" cy="4010307"/>
          </a:xfrm>
          <a:prstGeom prst="rect">
            <a:avLst/>
          </a:prstGeom>
        </p:spPr>
        <p:txBody>
          <a:bodyPr anchor="t" rtlCol="false" tIns="0" lIns="0" bIns="0" rIns="0">
            <a:spAutoFit/>
          </a:bodyPr>
          <a:lstStyle/>
          <a:p>
            <a:pPr algn="ctr" marL="0" indent="0" lvl="0">
              <a:lnSpc>
                <a:spcPts val="10426"/>
              </a:lnSpc>
              <a:spcBef>
                <a:spcPct val="0"/>
              </a:spcBef>
            </a:pPr>
            <a:r>
              <a:rPr lang="en-US" b="true" sz="9565" spc="95">
                <a:solidFill>
                  <a:srgbClr val="000000"/>
                </a:solidFill>
                <a:latin typeface="Faustina Semi-Bold"/>
                <a:ea typeface="Faustina Semi-Bold"/>
                <a:cs typeface="Faustina Semi-Bold"/>
                <a:sym typeface="Faustina Semi-Bold"/>
              </a:rPr>
              <a:t>HƯỚNG PHÁT TRIỂN</a:t>
            </a:r>
          </a:p>
        </p:txBody>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32</a:t>
            </a:r>
          </a:p>
        </p:txBody>
      </p:sp>
      <p:sp>
        <p:nvSpPr>
          <p:cNvPr name="TextBox 5" id="5"/>
          <p:cNvSpPr txBox="true"/>
          <p:nvPr/>
        </p:nvSpPr>
        <p:spPr>
          <a:xfrm rot="0">
            <a:off x="8061960" y="1429685"/>
            <a:ext cx="8839200" cy="6661786"/>
          </a:xfrm>
          <a:prstGeom prst="rect">
            <a:avLst/>
          </a:prstGeom>
        </p:spPr>
        <p:txBody>
          <a:bodyPr anchor="t" rtlCol="false" tIns="0" lIns="0" bIns="0" rIns="0">
            <a:spAutoFit/>
          </a:bodyPr>
          <a:lstStyle/>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Tối ưu hóa code để cải thiện hiệu suất, giúp website chạy mượt hơn và tiết kiệm tài nguyên.</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Bổ sung các tính năng thanh toán để tối ưu phương thức thanh toán cho người dùng.</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Nâng cao bảo mật hệ thống, đảm bảo an toàn dữ liệu và tăng tốc độ xử lý.</a:t>
            </a:r>
          </a:p>
          <a:p>
            <a:pPr algn="l" marL="518158" indent="-259079" lvl="1">
              <a:lnSpc>
                <a:spcPts val="5999"/>
              </a:lnSpc>
              <a:buFont typeface="Arial"/>
              <a:buChar char="•"/>
            </a:pPr>
            <a:r>
              <a:rPr lang="en-US" b="true" sz="2399" spc="9">
                <a:solidFill>
                  <a:srgbClr val="000000"/>
                </a:solidFill>
                <a:latin typeface="Noto Sans Bold"/>
                <a:ea typeface="Noto Sans Bold"/>
                <a:cs typeface="Noto Sans Bold"/>
                <a:sym typeface="Noto Sans Bold"/>
              </a:rPr>
              <a:t>Phát triển thêm các tính năng nâng cao như chatbot hỗ trợ khách hàng.</a:t>
            </a:r>
          </a:p>
          <a:p>
            <a:pPr algn="l">
              <a:lnSpc>
                <a:spcPts val="5999"/>
              </a:lnSpc>
            </a:pPr>
          </a:p>
        </p:txBody>
      </p:sp>
      <p:sp>
        <p:nvSpPr>
          <p:cNvPr name="Freeform 6" id="6"/>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4"/>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01738" y="685800"/>
            <a:ext cx="7139178" cy="8229600"/>
          </a:xfrm>
          <a:custGeom>
            <a:avLst/>
            <a:gdLst/>
            <a:ahLst/>
            <a:cxnLst/>
            <a:rect r="r" b="b" t="t" l="l"/>
            <a:pathLst>
              <a:path h="8229600" w="7139178">
                <a:moveTo>
                  <a:pt x="0" y="0"/>
                </a:moveTo>
                <a:lnTo>
                  <a:pt x="7139178" y="0"/>
                </a:lnTo>
                <a:lnTo>
                  <a:pt x="7139178"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2407350">
            <a:off x="-4057206" y="-3683395"/>
            <a:ext cx="14552462" cy="17964562"/>
          </a:xfrm>
          <a:custGeom>
            <a:avLst/>
            <a:gdLst/>
            <a:ahLst/>
            <a:cxnLst/>
            <a:rect r="r" b="b" t="t" l="l"/>
            <a:pathLst>
              <a:path h="17964562" w="14552462">
                <a:moveTo>
                  <a:pt x="0" y="0"/>
                </a:moveTo>
                <a:lnTo>
                  <a:pt x="14552462" y="0"/>
                </a:lnTo>
                <a:lnTo>
                  <a:pt x="14552462" y="17964562"/>
                </a:lnTo>
                <a:lnTo>
                  <a:pt x="0" y="179645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75103" y="0"/>
            <a:ext cx="2712897" cy="1028700"/>
          </a:xfrm>
          <a:custGeom>
            <a:avLst/>
            <a:gdLst/>
            <a:ahLst/>
            <a:cxnLst/>
            <a:rect r="r" b="b" t="t" l="l"/>
            <a:pathLst>
              <a:path h="1028700" w="2712897">
                <a:moveTo>
                  <a:pt x="0" y="0"/>
                </a:moveTo>
                <a:lnTo>
                  <a:pt x="2712897" y="0"/>
                </a:lnTo>
                <a:lnTo>
                  <a:pt x="2712897" y="1028700"/>
                </a:lnTo>
                <a:lnTo>
                  <a:pt x="0" y="1028700"/>
                </a:lnTo>
                <a:lnTo>
                  <a:pt x="0" y="0"/>
                </a:lnTo>
                <a:close/>
              </a:path>
            </a:pathLst>
          </a:custGeom>
          <a:blipFill>
            <a:blip r:embed="rId5"/>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33</a:t>
            </a:r>
          </a:p>
        </p:txBody>
      </p:sp>
      <p:sp>
        <p:nvSpPr>
          <p:cNvPr name="TextBox 6" id="6"/>
          <p:cNvSpPr txBox="true"/>
          <p:nvPr/>
        </p:nvSpPr>
        <p:spPr>
          <a:xfrm rot="0">
            <a:off x="1484755" y="2017280"/>
            <a:ext cx="7250320" cy="5772249"/>
          </a:xfrm>
          <a:prstGeom prst="rect">
            <a:avLst/>
          </a:prstGeom>
        </p:spPr>
        <p:txBody>
          <a:bodyPr anchor="t" rtlCol="false" tIns="0" lIns="0" bIns="0" rIns="0">
            <a:spAutoFit/>
          </a:bodyPr>
          <a:lstStyle/>
          <a:p>
            <a:pPr algn="ctr">
              <a:lnSpc>
                <a:spcPts val="11519"/>
              </a:lnSpc>
            </a:pPr>
            <a:r>
              <a:rPr lang="en-US" sz="8228" i="true">
                <a:solidFill>
                  <a:srgbClr val="000000"/>
                </a:solidFill>
                <a:latin typeface="Sansita Italics"/>
                <a:ea typeface="Sansita Italics"/>
                <a:cs typeface="Sansita Italics"/>
                <a:sym typeface="Sansita Italics"/>
              </a:rPr>
              <a:t>CẢM ƠN </a:t>
            </a:r>
          </a:p>
          <a:p>
            <a:pPr algn="ctr">
              <a:lnSpc>
                <a:spcPts val="11519"/>
              </a:lnSpc>
            </a:pPr>
            <a:r>
              <a:rPr lang="en-US" sz="8228" i="true">
                <a:solidFill>
                  <a:srgbClr val="000000"/>
                </a:solidFill>
                <a:latin typeface="Sansita Italics"/>
                <a:ea typeface="Sansita Italics"/>
                <a:cs typeface="Sansita Italics"/>
                <a:sym typeface="Sansita Italics"/>
              </a:rPr>
              <a:t>THẦY CÔ </a:t>
            </a:r>
          </a:p>
          <a:p>
            <a:pPr algn="ctr">
              <a:lnSpc>
                <a:spcPts val="11519"/>
              </a:lnSpc>
            </a:pPr>
            <a:r>
              <a:rPr lang="en-US" sz="8228" i="true">
                <a:solidFill>
                  <a:srgbClr val="000000"/>
                </a:solidFill>
                <a:latin typeface="Sansita Italics"/>
                <a:ea typeface="Sansita Italics"/>
                <a:cs typeface="Sansita Italics"/>
                <a:sym typeface="Sansita Italics"/>
              </a:rPr>
              <a:t>VÀ HỘI ĐỒNG </a:t>
            </a:r>
          </a:p>
          <a:p>
            <a:pPr algn="ctr">
              <a:lnSpc>
                <a:spcPts val="11519"/>
              </a:lnSpc>
              <a:spcBef>
                <a:spcPct val="0"/>
              </a:spcBef>
            </a:pPr>
            <a:r>
              <a:rPr lang="en-US" sz="8228" i="true">
                <a:solidFill>
                  <a:srgbClr val="000000"/>
                </a:solidFill>
                <a:latin typeface="Sansita Italics"/>
                <a:ea typeface="Sansita Italics"/>
                <a:cs typeface="Sansita Italics"/>
                <a:sym typeface="Sansita Italics"/>
              </a:rPr>
              <a:t>ĐÃ LẮNG NGHE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9B9B9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59530" y="-6813426"/>
            <a:ext cx="19207061" cy="8561761"/>
            <a:chOff x="0" y="0"/>
            <a:chExt cx="18024229" cy="8034501"/>
          </a:xfrm>
        </p:grpSpPr>
        <p:sp>
          <p:nvSpPr>
            <p:cNvPr name="Freeform 3" id="3"/>
            <p:cNvSpPr/>
            <p:nvPr/>
          </p:nvSpPr>
          <p:spPr>
            <a:xfrm flipH="false" flipV="false" rot="0">
              <a:off x="0" y="0"/>
              <a:ext cx="18024230" cy="8027298"/>
            </a:xfrm>
            <a:custGeom>
              <a:avLst/>
              <a:gdLst/>
              <a:ahLst/>
              <a:cxnLst/>
              <a:rect r="r" b="b" t="t" l="l"/>
              <a:pathLst>
                <a:path h="8027298" w="18024230">
                  <a:moveTo>
                    <a:pt x="17969049" y="7383094"/>
                  </a:moveTo>
                  <a:cubicBezTo>
                    <a:pt x="17969049" y="7383094"/>
                    <a:pt x="17969410" y="7383094"/>
                    <a:pt x="17969410" y="7382887"/>
                  </a:cubicBezTo>
                  <a:cubicBezTo>
                    <a:pt x="17971574" y="7383924"/>
                    <a:pt x="17975901" y="7386203"/>
                    <a:pt x="17990689" y="7393043"/>
                  </a:cubicBezTo>
                  <a:cubicBezTo>
                    <a:pt x="17990688" y="7393043"/>
                    <a:pt x="17990328" y="7392836"/>
                    <a:pt x="17969049" y="7383094"/>
                  </a:cubicBezTo>
                  <a:close/>
                  <a:moveTo>
                    <a:pt x="18024230" y="6778113"/>
                  </a:moveTo>
                  <a:cubicBezTo>
                    <a:pt x="17939476" y="4963583"/>
                    <a:pt x="18003672" y="3055581"/>
                    <a:pt x="18003672" y="1309653"/>
                  </a:cubicBezTo>
                  <a:cubicBezTo>
                    <a:pt x="17988885" y="909856"/>
                    <a:pt x="17969770" y="379694"/>
                    <a:pt x="18005115" y="0"/>
                  </a:cubicBezTo>
                  <a:cubicBezTo>
                    <a:pt x="17736424" y="71504"/>
                    <a:pt x="17599737" y="28809"/>
                    <a:pt x="17306161" y="49534"/>
                  </a:cubicBezTo>
                  <a:cubicBezTo>
                    <a:pt x="17217800" y="89120"/>
                    <a:pt x="17091208" y="155442"/>
                    <a:pt x="16861470" y="164562"/>
                  </a:cubicBezTo>
                  <a:cubicBezTo>
                    <a:pt x="16914126" y="228604"/>
                    <a:pt x="16276121" y="192956"/>
                    <a:pt x="15659398" y="230055"/>
                  </a:cubicBezTo>
                  <a:cubicBezTo>
                    <a:pt x="15626938" y="270470"/>
                    <a:pt x="15438675" y="170572"/>
                    <a:pt x="14941688" y="166220"/>
                  </a:cubicBezTo>
                  <a:cubicBezTo>
                    <a:pt x="14936279" y="192749"/>
                    <a:pt x="14260046" y="250366"/>
                    <a:pt x="13772076" y="164769"/>
                  </a:cubicBezTo>
                  <a:cubicBezTo>
                    <a:pt x="13593550" y="263630"/>
                    <a:pt x="13420435" y="203940"/>
                    <a:pt x="13187811" y="198137"/>
                  </a:cubicBezTo>
                  <a:cubicBezTo>
                    <a:pt x="12854201" y="235858"/>
                    <a:pt x="12394002" y="202697"/>
                    <a:pt x="11973115" y="280832"/>
                  </a:cubicBezTo>
                  <a:cubicBezTo>
                    <a:pt x="11710917" y="217412"/>
                    <a:pt x="11166684" y="324771"/>
                    <a:pt x="10892944" y="321040"/>
                  </a:cubicBezTo>
                  <a:cubicBezTo>
                    <a:pt x="10764551" y="223215"/>
                    <a:pt x="10299664" y="574722"/>
                    <a:pt x="9884185" y="495550"/>
                  </a:cubicBezTo>
                  <a:cubicBezTo>
                    <a:pt x="9682218" y="580318"/>
                    <a:pt x="9526413" y="610992"/>
                    <a:pt x="9363756" y="564359"/>
                  </a:cubicBezTo>
                  <a:cubicBezTo>
                    <a:pt x="9065132" y="605189"/>
                    <a:pt x="8739458" y="595033"/>
                    <a:pt x="8407653" y="562494"/>
                  </a:cubicBezTo>
                  <a:cubicBezTo>
                    <a:pt x="8276013" y="570991"/>
                    <a:pt x="8129225" y="624256"/>
                    <a:pt x="7918240" y="586950"/>
                  </a:cubicBezTo>
                  <a:cubicBezTo>
                    <a:pt x="7634042" y="641044"/>
                    <a:pt x="7199810" y="716693"/>
                    <a:pt x="6738529" y="715864"/>
                  </a:cubicBezTo>
                  <a:cubicBezTo>
                    <a:pt x="6663512" y="761460"/>
                    <a:pt x="6538364" y="748610"/>
                    <a:pt x="6402396" y="798559"/>
                  </a:cubicBezTo>
                  <a:cubicBezTo>
                    <a:pt x="6395543" y="764983"/>
                    <a:pt x="6252723" y="777833"/>
                    <a:pt x="6197903" y="785916"/>
                  </a:cubicBezTo>
                  <a:cubicBezTo>
                    <a:pt x="6185280" y="764983"/>
                    <a:pt x="6127214" y="737211"/>
                    <a:pt x="6090067" y="780735"/>
                  </a:cubicBezTo>
                  <a:cubicBezTo>
                    <a:pt x="5984033" y="715035"/>
                    <a:pt x="5420685" y="866332"/>
                    <a:pt x="4601271" y="926851"/>
                  </a:cubicBezTo>
                  <a:cubicBezTo>
                    <a:pt x="4325008" y="947576"/>
                    <a:pt x="4117630" y="956074"/>
                    <a:pt x="3793037" y="967680"/>
                  </a:cubicBezTo>
                  <a:cubicBezTo>
                    <a:pt x="3592151" y="879596"/>
                    <a:pt x="3349068" y="991722"/>
                    <a:pt x="3138805" y="1015971"/>
                  </a:cubicBezTo>
                  <a:cubicBezTo>
                    <a:pt x="2804835" y="917731"/>
                    <a:pt x="2365194" y="1126646"/>
                    <a:pt x="1909322" y="1030686"/>
                  </a:cubicBezTo>
                  <a:cubicBezTo>
                    <a:pt x="1455615" y="1131827"/>
                    <a:pt x="1172138" y="1063433"/>
                    <a:pt x="532692" y="1083329"/>
                  </a:cubicBezTo>
                  <a:cubicBezTo>
                    <a:pt x="-95250" y="1194419"/>
                    <a:pt x="159771" y="353165"/>
                    <a:pt x="0" y="5304520"/>
                  </a:cubicBezTo>
                  <a:cubicBezTo>
                    <a:pt x="81148" y="5322344"/>
                    <a:pt x="-2159" y="6425155"/>
                    <a:pt x="47246" y="7770457"/>
                  </a:cubicBezTo>
                  <a:cubicBezTo>
                    <a:pt x="-4191" y="7805897"/>
                    <a:pt x="59509" y="7913256"/>
                    <a:pt x="244165" y="7871805"/>
                  </a:cubicBezTo>
                  <a:cubicBezTo>
                    <a:pt x="309805" y="7918023"/>
                    <a:pt x="378691" y="7932531"/>
                    <a:pt x="561183" y="7955951"/>
                  </a:cubicBezTo>
                  <a:cubicBezTo>
                    <a:pt x="677315" y="8005900"/>
                    <a:pt x="1002989" y="7887142"/>
                    <a:pt x="1261581" y="7980200"/>
                  </a:cubicBezTo>
                  <a:cubicBezTo>
                    <a:pt x="1346335" y="7932117"/>
                    <a:pt x="1385286" y="8013983"/>
                    <a:pt x="1471483" y="7985796"/>
                  </a:cubicBezTo>
                  <a:cubicBezTo>
                    <a:pt x="1493484" y="7987868"/>
                    <a:pt x="1628730" y="7900198"/>
                    <a:pt x="1662632" y="7969008"/>
                  </a:cubicBezTo>
                  <a:cubicBezTo>
                    <a:pt x="1881551" y="8065616"/>
                    <a:pt x="2286209" y="8001962"/>
                    <a:pt x="2552014" y="7970459"/>
                  </a:cubicBezTo>
                  <a:cubicBezTo>
                    <a:pt x="2816016" y="8017506"/>
                    <a:pt x="2964606" y="8060282"/>
                    <a:pt x="3610184" y="7990770"/>
                  </a:cubicBezTo>
                  <a:cubicBezTo>
                    <a:pt x="3982743" y="8062061"/>
                    <a:pt x="4221499" y="7949112"/>
                    <a:pt x="4554386" y="7863307"/>
                  </a:cubicBezTo>
                  <a:cubicBezTo>
                    <a:pt x="4803600" y="7965070"/>
                    <a:pt x="5146225" y="7911391"/>
                    <a:pt x="5756818" y="7935640"/>
                  </a:cubicBezTo>
                  <a:cubicBezTo>
                    <a:pt x="5940032" y="7939163"/>
                    <a:pt x="6143443" y="8073490"/>
                    <a:pt x="6372101" y="7947868"/>
                  </a:cubicBezTo>
                  <a:cubicBezTo>
                    <a:pt x="6514560" y="8029942"/>
                    <a:pt x="6868726" y="7919681"/>
                    <a:pt x="7375810" y="7971081"/>
                  </a:cubicBezTo>
                  <a:cubicBezTo>
                    <a:pt x="7695714" y="7812322"/>
                    <a:pt x="8040143" y="7973775"/>
                    <a:pt x="8438308" y="7847349"/>
                  </a:cubicBezTo>
                  <a:cubicBezTo>
                    <a:pt x="8611064" y="7861857"/>
                    <a:pt x="8766507" y="7716155"/>
                    <a:pt x="8997688" y="7732114"/>
                  </a:cubicBezTo>
                  <a:cubicBezTo>
                    <a:pt x="9298837" y="7715534"/>
                    <a:pt x="9629200" y="7641336"/>
                    <a:pt x="10025923" y="7681544"/>
                  </a:cubicBezTo>
                  <a:cubicBezTo>
                    <a:pt x="10343303" y="7630558"/>
                    <a:pt x="10844256" y="7578744"/>
                    <a:pt x="11279931" y="7695844"/>
                  </a:cubicBezTo>
                  <a:cubicBezTo>
                    <a:pt x="11266226" y="7632838"/>
                    <a:pt x="11759605" y="7652527"/>
                    <a:pt x="12108362" y="7609833"/>
                  </a:cubicBezTo>
                  <a:cubicBezTo>
                    <a:pt x="12080591" y="7558641"/>
                    <a:pt x="12318264" y="7624341"/>
                    <a:pt x="12416003" y="7580609"/>
                  </a:cubicBezTo>
                  <a:cubicBezTo>
                    <a:pt x="12496789" y="7519677"/>
                    <a:pt x="12611478" y="7554081"/>
                    <a:pt x="12725808" y="7534599"/>
                  </a:cubicBezTo>
                  <a:cubicBezTo>
                    <a:pt x="12724726" y="7486515"/>
                    <a:pt x="12780627" y="7565687"/>
                    <a:pt x="12900365" y="7513873"/>
                  </a:cubicBezTo>
                  <a:cubicBezTo>
                    <a:pt x="12893513" y="7522785"/>
                    <a:pt x="13024431" y="7424960"/>
                    <a:pt x="13090072" y="7457292"/>
                  </a:cubicBezTo>
                  <a:cubicBezTo>
                    <a:pt x="13352630" y="7493562"/>
                    <a:pt x="13564336" y="7490039"/>
                    <a:pt x="13922108" y="7405271"/>
                  </a:cubicBezTo>
                  <a:cubicBezTo>
                    <a:pt x="14182144" y="7496463"/>
                    <a:pt x="14630079" y="7384752"/>
                    <a:pt x="14898408" y="7349312"/>
                  </a:cubicBezTo>
                  <a:cubicBezTo>
                    <a:pt x="14910671" y="7260192"/>
                    <a:pt x="15860283" y="7282161"/>
                    <a:pt x="16606484" y="7426411"/>
                  </a:cubicBezTo>
                  <a:cubicBezTo>
                    <a:pt x="16878060" y="7439053"/>
                    <a:pt x="17039273" y="7373353"/>
                    <a:pt x="17310488" y="7435116"/>
                  </a:cubicBezTo>
                  <a:cubicBezTo>
                    <a:pt x="17455834" y="7374597"/>
                    <a:pt x="17665374" y="7390971"/>
                    <a:pt x="17936229" y="7382887"/>
                  </a:cubicBezTo>
                  <a:cubicBezTo>
                    <a:pt x="17949213" y="7385996"/>
                    <a:pt x="17959671" y="7385996"/>
                    <a:pt x="17968688" y="7383094"/>
                  </a:cubicBezTo>
                  <a:cubicBezTo>
                    <a:pt x="17967246" y="7382473"/>
                    <a:pt x="17966164" y="7382058"/>
                    <a:pt x="17964722" y="7381229"/>
                  </a:cubicBezTo>
                  <a:cubicBezTo>
                    <a:pt x="17967246" y="7382058"/>
                    <a:pt x="17967606" y="7382058"/>
                    <a:pt x="17969049" y="7382887"/>
                  </a:cubicBezTo>
                  <a:cubicBezTo>
                    <a:pt x="18037056" y="7352212"/>
                    <a:pt x="17954622" y="7018116"/>
                    <a:pt x="18024230" y="6778113"/>
                  </a:cubicBezTo>
                  <a:close/>
                </a:path>
              </a:pathLst>
            </a:custGeom>
            <a:blipFill>
              <a:blip r:embed="rId2"/>
              <a:stretch>
                <a:fillRect l="0" t="-12963" r="0" b="-13052"/>
              </a:stretch>
            </a:blipFill>
          </p:spPr>
        </p:sp>
      </p:grpSp>
      <p:grpSp>
        <p:nvGrpSpPr>
          <p:cNvPr name="Group 4" id="4"/>
          <p:cNvGrpSpPr>
            <a:grpSpLocks noChangeAspect="true"/>
          </p:cNvGrpSpPr>
          <p:nvPr/>
        </p:nvGrpSpPr>
        <p:grpSpPr>
          <a:xfrm rot="0">
            <a:off x="12836915" y="1206063"/>
            <a:ext cx="3714602" cy="3714602"/>
            <a:chOff x="0" y="0"/>
            <a:chExt cx="6350000" cy="6350000"/>
          </a:xfrm>
        </p:grpSpPr>
        <p:sp>
          <p:nvSpPr>
            <p:cNvPr name="Freeform 5" id="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t="-9171" r="0" b="-9171"/>
              </a:stretch>
            </a:blipFill>
          </p:spPr>
        </p:sp>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ACBAEB"/>
            </a:solidFill>
          </p:spPr>
        </p:sp>
      </p:grpSp>
      <p:sp>
        <p:nvSpPr>
          <p:cNvPr name="Freeform 7" id="7"/>
          <p:cNvSpPr/>
          <p:nvPr/>
        </p:nvSpPr>
        <p:spPr>
          <a:xfrm flipH="false" flipV="false" rot="0">
            <a:off x="15849899" y="129362"/>
            <a:ext cx="2195906" cy="832663"/>
          </a:xfrm>
          <a:custGeom>
            <a:avLst/>
            <a:gdLst/>
            <a:ahLst/>
            <a:cxnLst/>
            <a:rect r="r" b="b" t="t" l="l"/>
            <a:pathLst>
              <a:path h="832663" w="2195906">
                <a:moveTo>
                  <a:pt x="0" y="0"/>
                </a:moveTo>
                <a:lnTo>
                  <a:pt x="2195906" y="0"/>
                </a:lnTo>
                <a:lnTo>
                  <a:pt x="2195906" y="832663"/>
                </a:lnTo>
                <a:lnTo>
                  <a:pt x="0" y="832663"/>
                </a:lnTo>
                <a:lnTo>
                  <a:pt x="0" y="0"/>
                </a:lnTo>
                <a:close/>
              </a:path>
            </a:pathLst>
          </a:custGeom>
          <a:blipFill>
            <a:blip r:embed="rId4"/>
            <a:stretch>
              <a:fillRect l="0" t="0" r="0" b="0"/>
            </a:stretch>
          </a:blipFill>
        </p:spPr>
      </p:sp>
      <p:sp>
        <p:nvSpPr>
          <p:cNvPr name="Freeform 8" id="8"/>
          <p:cNvSpPr/>
          <p:nvPr/>
        </p:nvSpPr>
        <p:spPr>
          <a:xfrm flipH="false" flipV="false" rot="0">
            <a:off x="512778" y="6295215"/>
            <a:ext cx="1031844" cy="780449"/>
          </a:xfrm>
          <a:custGeom>
            <a:avLst/>
            <a:gdLst/>
            <a:ahLst/>
            <a:cxnLst/>
            <a:rect r="r" b="b" t="t" l="l"/>
            <a:pathLst>
              <a:path h="780449" w="1031844">
                <a:moveTo>
                  <a:pt x="0" y="0"/>
                </a:moveTo>
                <a:lnTo>
                  <a:pt x="1031844" y="0"/>
                </a:lnTo>
                <a:lnTo>
                  <a:pt x="1031844" y="780449"/>
                </a:lnTo>
                <a:lnTo>
                  <a:pt x="0" y="7804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9425940" y="5500518"/>
            <a:ext cx="1332565" cy="1259274"/>
          </a:xfrm>
          <a:custGeom>
            <a:avLst/>
            <a:gdLst/>
            <a:ahLst/>
            <a:cxnLst/>
            <a:rect r="r" b="b" t="t" l="l"/>
            <a:pathLst>
              <a:path h="1259274" w="1332565">
                <a:moveTo>
                  <a:pt x="0" y="0"/>
                </a:moveTo>
                <a:lnTo>
                  <a:pt x="1332565" y="0"/>
                </a:lnTo>
                <a:lnTo>
                  <a:pt x="1332565" y="1259274"/>
                </a:lnTo>
                <a:lnTo>
                  <a:pt x="0" y="1259274"/>
                </a:lnTo>
                <a:lnTo>
                  <a:pt x="0" y="0"/>
                </a:lnTo>
                <a:close/>
              </a:path>
            </a:pathLst>
          </a:custGeom>
          <a:blipFill>
            <a:blip r:embed="rId7"/>
            <a:stretch>
              <a:fillRect l="0" t="0" r="0" b="0"/>
            </a:stretch>
          </a:blipFill>
        </p:spPr>
      </p:sp>
      <p:grpSp>
        <p:nvGrpSpPr>
          <p:cNvPr name="Group 10" id="10"/>
          <p:cNvGrpSpPr/>
          <p:nvPr/>
        </p:nvGrpSpPr>
        <p:grpSpPr>
          <a:xfrm rot="0">
            <a:off x="278572" y="2251255"/>
            <a:ext cx="6162922" cy="3941677"/>
            <a:chOff x="0" y="0"/>
            <a:chExt cx="8217229" cy="5255570"/>
          </a:xfrm>
        </p:grpSpPr>
        <p:sp>
          <p:nvSpPr>
            <p:cNvPr name="TextBox 11" id="11"/>
            <p:cNvSpPr txBox="true"/>
            <p:nvPr/>
          </p:nvSpPr>
          <p:spPr>
            <a:xfrm rot="0">
              <a:off x="121920" y="38100"/>
              <a:ext cx="8095309" cy="734999"/>
            </a:xfrm>
            <a:prstGeom prst="rect">
              <a:avLst/>
            </a:prstGeom>
          </p:spPr>
          <p:txBody>
            <a:bodyPr anchor="t" rtlCol="false" tIns="0" lIns="0" bIns="0" rIns="0">
              <a:spAutoFit/>
            </a:bodyPr>
            <a:lstStyle/>
            <a:p>
              <a:pPr algn="l" marL="0" indent="0" lvl="0">
                <a:lnSpc>
                  <a:spcPts val="4153"/>
                </a:lnSpc>
                <a:spcBef>
                  <a:spcPct val="0"/>
                </a:spcBef>
              </a:pPr>
              <a:r>
                <a:rPr lang="en-US" b="true" sz="3810" spc="57">
                  <a:solidFill>
                    <a:srgbClr val="000000"/>
                  </a:solidFill>
                  <a:latin typeface="Faustina Bold"/>
                  <a:ea typeface="Faustina Bold"/>
                  <a:cs typeface="Faustina Bold"/>
                  <a:sym typeface="Faustina Bold"/>
                </a:rPr>
                <a:t>Công việc phụ trách</a:t>
              </a:r>
            </a:p>
          </p:txBody>
        </p:sp>
        <p:sp>
          <p:nvSpPr>
            <p:cNvPr name="TextBox 12" id="12"/>
            <p:cNvSpPr txBox="true"/>
            <p:nvPr/>
          </p:nvSpPr>
          <p:spPr>
            <a:xfrm rot="0">
              <a:off x="0" y="909027"/>
              <a:ext cx="6465205" cy="4346542"/>
            </a:xfrm>
            <a:prstGeom prst="rect">
              <a:avLst/>
            </a:prstGeom>
          </p:spPr>
          <p:txBody>
            <a:bodyPr anchor="t" rtlCol="false" tIns="0" lIns="0" bIns="0" rIns="0">
              <a:spAutoFit/>
            </a:bodyPr>
            <a:lstStyle/>
            <a:p>
              <a:pPr algn="just" marL="681964" indent="-340982" lvl="1">
                <a:lnSpc>
                  <a:spcPts val="4390"/>
                </a:lnSpc>
                <a:buFont typeface="Arial"/>
                <a:buChar char="•"/>
              </a:pPr>
              <a:r>
                <a:rPr lang="en-US" sz="3158">
                  <a:solidFill>
                    <a:srgbClr val="000000"/>
                  </a:solidFill>
                  <a:latin typeface="Faustina"/>
                  <a:ea typeface="Faustina"/>
                  <a:cs typeface="Faustina"/>
                  <a:sym typeface="Faustina"/>
                </a:rPr>
                <a:t>Phân chia công việc</a:t>
              </a:r>
            </a:p>
            <a:p>
              <a:pPr algn="just" marL="681964" indent="-340982" lvl="1">
                <a:lnSpc>
                  <a:spcPts val="4390"/>
                </a:lnSpc>
                <a:buFont typeface="Arial"/>
                <a:buChar char="•"/>
              </a:pPr>
              <a:r>
                <a:rPr lang="en-US" sz="3158">
                  <a:solidFill>
                    <a:srgbClr val="000000"/>
                  </a:solidFill>
                  <a:latin typeface="Faustina"/>
                  <a:ea typeface="Faustina"/>
                  <a:cs typeface="Faustina"/>
                  <a:sym typeface="Faustina"/>
                </a:rPr>
                <a:t>Thiết kế Database</a:t>
              </a:r>
            </a:p>
            <a:p>
              <a:pPr algn="just" marL="681964" indent="-340982" lvl="1">
                <a:lnSpc>
                  <a:spcPts val="4390"/>
                </a:lnSpc>
                <a:buFont typeface="Arial"/>
                <a:buChar char="•"/>
              </a:pPr>
              <a:r>
                <a:rPr lang="en-US" sz="3158">
                  <a:solidFill>
                    <a:srgbClr val="000000"/>
                  </a:solidFill>
                  <a:latin typeface="Faustina"/>
                  <a:ea typeface="Faustina"/>
                  <a:cs typeface="Faustina"/>
                  <a:sym typeface="Faustina"/>
                </a:rPr>
                <a:t>Quản lý mã nguồn</a:t>
              </a:r>
            </a:p>
            <a:p>
              <a:pPr algn="just" marL="681964" indent="-340982" lvl="1">
                <a:lnSpc>
                  <a:spcPts val="4390"/>
                </a:lnSpc>
                <a:buFont typeface="Arial"/>
                <a:buChar char="•"/>
              </a:pPr>
              <a:r>
                <a:rPr lang="en-US" sz="3158">
                  <a:solidFill>
                    <a:srgbClr val="000000"/>
                  </a:solidFill>
                  <a:latin typeface="Faustina"/>
                  <a:ea typeface="Faustina"/>
                  <a:cs typeface="Faustina"/>
                  <a:sym typeface="Faustina"/>
                </a:rPr>
                <a:t>Back-End </a:t>
              </a:r>
            </a:p>
            <a:p>
              <a:pPr algn="just" marL="681964" indent="-340982" lvl="1">
                <a:lnSpc>
                  <a:spcPts val="4390"/>
                </a:lnSpc>
                <a:buFont typeface="Arial"/>
                <a:buChar char="•"/>
              </a:pPr>
              <a:r>
                <a:rPr lang="en-US" sz="3158">
                  <a:solidFill>
                    <a:srgbClr val="000000"/>
                  </a:solidFill>
                  <a:latin typeface="Faustina"/>
                  <a:ea typeface="Faustina"/>
                  <a:cs typeface="Faustina"/>
                  <a:sym typeface="Faustina"/>
                </a:rPr>
                <a:t>Front-End </a:t>
              </a:r>
            </a:p>
            <a:p>
              <a:pPr algn="just" marL="681964" indent="-340982" lvl="1">
                <a:lnSpc>
                  <a:spcPts val="4390"/>
                </a:lnSpc>
                <a:buFont typeface="Arial"/>
                <a:buChar char="•"/>
              </a:pPr>
              <a:r>
                <a:rPr lang="en-US" sz="3158">
                  <a:solidFill>
                    <a:srgbClr val="000000"/>
                  </a:solidFill>
                  <a:latin typeface="Faustina"/>
                  <a:ea typeface="Faustina"/>
                  <a:cs typeface="Faustina"/>
                  <a:sym typeface="Faustina"/>
                </a:rPr>
                <a:t>Viết báo cáo</a:t>
              </a:r>
            </a:p>
          </p:txBody>
        </p:sp>
      </p:grpSp>
      <p:grpSp>
        <p:nvGrpSpPr>
          <p:cNvPr name="Group 13" id="13"/>
          <p:cNvGrpSpPr/>
          <p:nvPr/>
        </p:nvGrpSpPr>
        <p:grpSpPr>
          <a:xfrm rot="0">
            <a:off x="1455865" y="6399785"/>
            <a:ext cx="6393205" cy="3381851"/>
            <a:chOff x="0" y="0"/>
            <a:chExt cx="8524274" cy="4509134"/>
          </a:xfrm>
        </p:grpSpPr>
        <p:sp>
          <p:nvSpPr>
            <p:cNvPr name="TextBox 14" id="14"/>
            <p:cNvSpPr txBox="true"/>
            <p:nvPr/>
          </p:nvSpPr>
          <p:spPr>
            <a:xfrm rot="0">
              <a:off x="344847" y="47625"/>
              <a:ext cx="8179427" cy="733507"/>
            </a:xfrm>
            <a:prstGeom prst="rect">
              <a:avLst/>
            </a:prstGeom>
          </p:spPr>
          <p:txBody>
            <a:bodyPr anchor="t" rtlCol="false" tIns="0" lIns="0" bIns="0" rIns="0">
              <a:spAutoFit/>
            </a:bodyPr>
            <a:lstStyle/>
            <a:p>
              <a:pPr algn="l" marL="0" indent="0" lvl="0">
                <a:lnSpc>
                  <a:spcPts val="4196"/>
                </a:lnSpc>
                <a:spcBef>
                  <a:spcPct val="0"/>
                </a:spcBef>
              </a:pPr>
              <a:r>
                <a:rPr lang="en-US" b="true" sz="3849" spc="57">
                  <a:solidFill>
                    <a:srgbClr val="000000"/>
                  </a:solidFill>
                  <a:latin typeface="Faustina Bold"/>
                  <a:ea typeface="Faustina Bold"/>
                  <a:cs typeface="Faustina Bold"/>
                  <a:sym typeface="Faustina Bold"/>
                </a:rPr>
                <a:t>Front-End</a:t>
              </a:r>
            </a:p>
          </p:txBody>
        </p:sp>
        <p:sp>
          <p:nvSpPr>
            <p:cNvPr name="TextBox 15" id="15"/>
            <p:cNvSpPr txBox="true"/>
            <p:nvPr/>
          </p:nvSpPr>
          <p:spPr>
            <a:xfrm rot="0">
              <a:off x="0" y="1152762"/>
              <a:ext cx="8524274" cy="3356372"/>
            </a:xfrm>
            <a:prstGeom prst="rect">
              <a:avLst/>
            </a:prstGeom>
          </p:spPr>
          <p:txBody>
            <a:bodyPr anchor="t" rtlCol="false" tIns="0" lIns="0" bIns="0" rIns="0">
              <a:spAutoFit/>
            </a:bodyPr>
            <a:lstStyle/>
            <a:p>
              <a:pPr algn="just" marL="634269" indent="-317135" lvl="1">
                <a:lnSpc>
                  <a:spcPts val="4083"/>
                </a:lnSpc>
                <a:buFont typeface="Arial"/>
                <a:buChar char="•"/>
              </a:pPr>
              <a:r>
                <a:rPr lang="en-US" sz="2937">
                  <a:solidFill>
                    <a:srgbClr val="000000"/>
                  </a:solidFill>
                  <a:latin typeface="Faustina"/>
                  <a:ea typeface="Faustina"/>
                  <a:cs typeface="Faustina"/>
                  <a:sym typeface="Faustina"/>
                </a:rPr>
                <a:t>Giao diện Trang chủ, Giỏ hàng, Đặt hàng</a:t>
              </a:r>
            </a:p>
            <a:p>
              <a:pPr algn="just" marL="634269" indent="-317135" lvl="1">
                <a:lnSpc>
                  <a:spcPts val="4083"/>
                </a:lnSpc>
                <a:buFont typeface="Arial"/>
                <a:buChar char="•"/>
              </a:pPr>
              <a:r>
                <a:rPr lang="en-US" sz="2937">
                  <a:solidFill>
                    <a:srgbClr val="000000"/>
                  </a:solidFill>
                  <a:latin typeface="Faustina"/>
                  <a:ea typeface="Faustina"/>
                  <a:cs typeface="Faustina"/>
                  <a:sym typeface="Faustina"/>
                </a:rPr>
                <a:t>Giao diện trang Quản lý sản phẩm, Quản lý đơn hàng</a:t>
              </a:r>
            </a:p>
            <a:p>
              <a:pPr algn="just" marL="634269" indent="-317135" lvl="1">
                <a:lnSpc>
                  <a:spcPts val="4083"/>
                </a:lnSpc>
                <a:buFont typeface="Arial"/>
                <a:buChar char="•"/>
              </a:pPr>
              <a:r>
                <a:rPr lang="en-US" sz="2937">
                  <a:solidFill>
                    <a:srgbClr val="000000"/>
                  </a:solidFill>
                  <a:latin typeface="Faustina"/>
                  <a:ea typeface="Faustina"/>
                  <a:cs typeface="Faustina"/>
                  <a:sym typeface="Faustina"/>
                </a:rPr>
                <a:t>Call API cho các trang giao diện trên</a:t>
              </a:r>
            </a:p>
          </p:txBody>
        </p:sp>
      </p:grpSp>
      <p:grpSp>
        <p:nvGrpSpPr>
          <p:cNvPr name="Group 16" id="16"/>
          <p:cNvGrpSpPr/>
          <p:nvPr/>
        </p:nvGrpSpPr>
        <p:grpSpPr>
          <a:xfrm rot="0">
            <a:off x="10965180" y="6001073"/>
            <a:ext cx="6918700" cy="4359073"/>
            <a:chOff x="0" y="0"/>
            <a:chExt cx="9224933" cy="5812098"/>
          </a:xfrm>
        </p:grpSpPr>
        <p:sp>
          <p:nvSpPr>
            <p:cNvPr name="TextBox 17" id="17"/>
            <p:cNvSpPr txBox="true"/>
            <p:nvPr/>
          </p:nvSpPr>
          <p:spPr>
            <a:xfrm rot="0">
              <a:off x="0" y="47625"/>
              <a:ext cx="9224933" cy="833353"/>
            </a:xfrm>
            <a:prstGeom prst="rect">
              <a:avLst/>
            </a:prstGeom>
          </p:spPr>
          <p:txBody>
            <a:bodyPr anchor="t" rtlCol="false" tIns="0" lIns="0" bIns="0" rIns="0">
              <a:spAutoFit/>
            </a:bodyPr>
            <a:lstStyle/>
            <a:p>
              <a:pPr algn="l" marL="0" indent="0" lvl="0">
                <a:lnSpc>
                  <a:spcPts val="4732"/>
                </a:lnSpc>
                <a:spcBef>
                  <a:spcPct val="0"/>
                </a:spcBef>
              </a:pPr>
              <a:r>
                <a:rPr lang="en-US" b="true" sz="4342" spc="65">
                  <a:solidFill>
                    <a:srgbClr val="000000"/>
                  </a:solidFill>
                  <a:latin typeface="Faustina Bold"/>
                  <a:ea typeface="Faustina Bold"/>
                  <a:cs typeface="Faustina Bold"/>
                  <a:sym typeface="Faustina Bold"/>
                </a:rPr>
                <a:t>Back-End</a:t>
              </a:r>
            </a:p>
          </p:txBody>
        </p:sp>
        <p:sp>
          <p:nvSpPr>
            <p:cNvPr name="TextBox 18" id="18"/>
            <p:cNvSpPr txBox="true"/>
            <p:nvPr/>
          </p:nvSpPr>
          <p:spPr>
            <a:xfrm rot="0">
              <a:off x="0" y="1240317"/>
              <a:ext cx="8257965" cy="4571781"/>
            </a:xfrm>
            <a:prstGeom prst="rect">
              <a:avLst/>
            </a:prstGeom>
          </p:spPr>
          <p:txBody>
            <a:bodyPr anchor="t" rtlCol="false" tIns="0" lIns="0" bIns="0" rIns="0">
              <a:spAutoFit/>
            </a:bodyPr>
            <a:lstStyle/>
            <a:p>
              <a:pPr algn="just" marL="614454" indent="-307227" lvl="1">
                <a:lnSpc>
                  <a:spcPts val="3955"/>
                </a:lnSpc>
                <a:buFont typeface="Arial"/>
                <a:buChar char="•"/>
              </a:pPr>
              <a:r>
                <a:rPr lang="en-US" sz="2846">
                  <a:solidFill>
                    <a:srgbClr val="000000"/>
                  </a:solidFill>
                  <a:latin typeface="Faustina"/>
                  <a:ea typeface="Faustina"/>
                  <a:cs typeface="Faustina"/>
                  <a:sym typeface="Faustina"/>
                </a:rPr>
                <a:t>Viết API cho User, Address, Giỏ hàng, Đơn hàng, Sản phẩm, Biến thể , Danh mục</a:t>
              </a:r>
            </a:p>
            <a:p>
              <a:pPr algn="just" marL="614454" indent="-307227" lvl="1">
                <a:lnSpc>
                  <a:spcPts val="3955"/>
                </a:lnSpc>
                <a:buFont typeface="Arial"/>
                <a:buChar char="•"/>
              </a:pPr>
              <a:r>
                <a:rPr lang="en-US" sz="2846">
                  <a:solidFill>
                    <a:srgbClr val="000000"/>
                  </a:solidFill>
                  <a:latin typeface="Faustina"/>
                  <a:ea typeface="Faustina"/>
                  <a:cs typeface="Faustina"/>
                  <a:sym typeface="Faustina"/>
                </a:rPr>
                <a:t>Viết API các chức năng Đăng nhập, Đăng kí</a:t>
              </a:r>
            </a:p>
            <a:p>
              <a:pPr algn="just" marL="614454" indent="-307227" lvl="1">
                <a:lnSpc>
                  <a:spcPts val="3955"/>
                </a:lnSpc>
                <a:buFont typeface="Arial"/>
                <a:buChar char="•"/>
              </a:pPr>
              <a:r>
                <a:rPr lang="en-US" sz="2846">
                  <a:solidFill>
                    <a:srgbClr val="000000"/>
                  </a:solidFill>
                  <a:latin typeface="Faustina"/>
                  <a:ea typeface="Faustina"/>
                  <a:cs typeface="Faustina"/>
                  <a:sym typeface="Faustina"/>
                </a:rPr>
                <a:t>Bảo mật , Xác thực, Phân quyền</a:t>
              </a:r>
            </a:p>
            <a:p>
              <a:pPr algn="just">
                <a:lnSpc>
                  <a:spcPts val="3955"/>
                </a:lnSpc>
              </a:pPr>
            </a:p>
          </p:txBody>
        </p:sp>
      </p:grpSp>
      <p:sp>
        <p:nvSpPr>
          <p:cNvPr name="TextBox 19" id="19"/>
          <p:cNvSpPr txBox="true"/>
          <p:nvPr/>
        </p:nvSpPr>
        <p:spPr>
          <a:xfrm rot="0">
            <a:off x="5798375" y="2472184"/>
            <a:ext cx="7255131" cy="780217"/>
          </a:xfrm>
          <a:prstGeom prst="rect">
            <a:avLst/>
          </a:prstGeom>
        </p:spPr>
        <p:txBody>
          <a:bodyPr anchor="t" rtlCol="false" tIns="0" lIns="0" bIns="0" rIns="0">
            <a:spAutoFit/>
          </a:bodyPr>
          <a:lstStyle/>
          <a:p>
            <a:pPr algn="l" marL="0" indent="0" lvl="0">
              <a:lnSpc>
                <a:spcPts val="5999"/>
              </a:lnSpc>
              <a:spcBef>
                <a:spcPct val="0"/>
              </a:spcBef>
            </a:pPr>
            <a:r>
              <a:rPr lang="en-US" b="true" sz="5504" spc="82">
                <a:gradFill>
                  <a:gsLst>
                    <a:gs pos="0">
                      <a:srgbClr val="B2F1FF">
                        <a:alpha val="100000"/>
                      </a:srgbClr>
                    </a:gs>
                    <a:gs pos="50000">
                      <a:srgbClr val="5555B7">
                        <a:alpha val="100000"/>
                      </a:srgbClr>
                    </a:gs>
                    <a:gs pos="100000">
                      <a:srgbClr val="03102F">
                        <a:alpha val="100000"/>
                      </a:srgbClr>
                    </a:gs>
                  </a:gsLst>
                  <a:lin ang="5400000"/>
                </a:gradFill>
                <a:latin typeface="Faustina Bold"/>
                <a:ea typeface="Faustina Bold"/>
                <a:cs typeface="Faustina Bold"/>
                <a:sym typeface="Faustina Bold"/>
              </a:rPr>
              <a:t>Nguyễn Nhật Trường</a:t>
            </a:r>
          </a:p>
        </p:txBody>
      </p:sp>
      <p:sp>
        <p:nvSpPr>
          <p:cNvPr name="TextBox 20" id="20"/>
          <p:cNvSpPr txBox="true"/>
          <p:nvPr/>
        </p:nvSpPr>
        <p:spPr>
          <a:xfrm rot="0">
            <a:off x="7849070" y="3442603"/>
            <a:ext cx="2909435" cy="476099"/>
          </a:xfrm>
          <a:prstGeom prst="rect">
            <a:avLst/>
          </a:prstGeom>
        </p:spPr>
        <p:txBody>
          <a:bodyPr anchor="t" rtlCol="false" tIns="0" lIns="0" bIns="0" rIns="0">
            <a:spAutoFit/>
          </a:bodyPr>
          <a:lstStyle/>
          <a:p>
            <a:pPr algn="l" marL="0" indent="0" lvl="0">
              <a:lnSpc>
                <a:spcPts val="3704"/>
              </a:lnSpc>
              <a:spcBef>
                <a:spcPct val="0"/>
              </a:spcBef>
            </a:pPr>
            <a:r>
              <a:rPr lang="en-US" sz="3398" i="true" spc="50">
                <a:solidFill>
                  <a:srgbClr val="1F1D1C"/>
                </a:solidFill>
                <a:latin typeface="Faustina Italics"/>
                <a:ea typeface="Faustina Italics"/>
                <a:cs typeface="Faustina Italics"/>
                <a:sym typeface="Faustina Italics"/>
              </a:rPr>
              <a:t>Nhóm Trưởng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9B9B9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59530" y="-6813426"/>
            <a:ext cx="19207061" cy="8561761"/>
            <a:chOff x="0" y="0"/>
            <a:chExt cx="18024229" cy="8034501"/>
          </a:xfrm>
        </p:grpSpPr>
        <p:sp>
          <p:nvSpPr>
            <p:cNvPr name="Freeform 3" id="3"/>
            <p:cNvSpPr/>
            <p:nvPr/>
          </p:nvSpPr>
          <p:spPr>
            <a:xfrm flipH="false" flipV="false" rot="0">
              <a:off x="0" y="0"/>
              <a:ext cx="18024230" cy="8027298"/>
            </a:xfrm>
            <a:custGeom>
              <a:avLst/>
              <a:gdLst/>
              <a:ahLst/>
              <a:cxnLst/>
              <a:rect r="r" b="b" t="t" l="l"/>
              <a:pathLst>
                <a:path h="8027298" w="18024230">
                  <a:moveTo>
                    <a:pt x="17969049" y="7383094"/>
                  </a:moveTo>
                  <a:cubicBezTo>
                    <a:pt x="17969049" y="7383094"/>
                    <a:pt x="17969410" y="7383094"/>
                    <a:pt x="17969410" y="7382887"/>
                  </a:cubicBezTo>
                  <a:cubicBezTo>
                    <a:pt x="17971574" y="7383924"/>
                    <a:pt x="17975901" y="7386203"/>
                    <a:pt x="17990689" y="7393043"/>
                  </a:cubicBezTo>
                  <a:cubicBezTo>
                    <a:pt x="17990688" y="7393043"/>
                    <a:pt x="17990328" y="7392836"/>
                    <a:pt x="17969049" y="7383094"/>
                  </a:cubicBezTo>
                  <a:close/>
                  <a:moveTo>
                    <a:pt x="18024230" y="6778113"/>
                  </a:moveTo>
                  <a:cubicBezTo>
                    <a:pt x="17939476" y="4963583"/>
                    <a:pt x="18003672" y="3055581"/>
                    <a:pt x="18003672" y="1309653"/>
                  </a:cubicBezTo>
                  <a:cubicBezTo>
                    <a:pt x="17988885" y="909856"/>
                    <a:pt x="17969770" y="379694"/>
                    <a:pt x="18005115" y="0"/>
                  </a:cubicBezTo>
                  <a:cubicBezTo>
                    <a:pt x="17736424" y="71504"/>
                    <a:pt x="17599737" y="28809"/>
                    <a:pt x="17306161" y="49534"/>
                  </a:cubicBezTo>
                  <a:cubicBezTo>
                    <a:pt x="17217800" y="89120"/>
                    <a:pt x="17091208" y="155442"/>
                    <a:pt x="16861470" y="164562"/>
                  </a:cubicBezTo>
                  <a:cubicBezTo>
                    <a:pt x="16914126" y="228604"/>
                    <a:pt x="16276121" y="192956"/>
                    <a:pt x="15659398" y="230055"/>
                  </a:cubicBezTo>
                  <a:cubicBezTo>
                    <a:pt x="15626938" y="270470"/>
                    <a:pt x="15438675" y="170572"/>
                    <a:pt x="14941688" y="166220"/>
                  </a:cubicBezTo>
                  <a:cubicBezTo>
                    <a:pt x="14936279" y="192749"/>
                    <a:pt x="14260046" y="250366"/>
                    <a:pt x="13772076" y="164769"/>
                  </a:cubicBezTo>
                  <a:cubicBezTo>
                    <a:pt x="13593550" y="263630"/>
                    <a:pt x="13420435" y="203940"/>
                    <a:pt x="13187811" y="198137"/>
                  </a:cubicBezTo>
                  <a:cubicBezTo>
                    <a:pt x="12854201" y="235858"/>
                    <a:pt x="12394002" y="202697"/>
                    <a:pt x="11973115" y="280832"/>
                  </a:cubicBezTo>
                  <a:cubicBezTo>
                    <a:pt x="11710917" y="217412"/>
                    <a:pt x="11166684" y="324771"/>
                    <a:pt x="10892944" y="321040"/>
                  </a:cubicBezTo>
                  <a:cubicBezTo>
                    <a:pt x="10764551" y="223215"/>
                    <a:pt x="10299664" y="574722"/>
                    <a:pt x="9884185" y="495550"/>
                  </a:cubicBezTo>
                  <a:cubicBezTo>
                    <a:pt x="9682218" y="580318"/>
                    <a:pt x="9526413" y="610992"/>
                    <a:pt x="9363756" y="564359"/>
                  </a:cubicBezTo>
                  <a:cubicBezTo>
                    <a:pt x="9065132" y="605189"/>
                    <a:pt x="8739458" y="595033"/>
                    <a:pt x="8407653" y="562494"/>
                  </a:cubicBezTo>
                  <a:cubicBezTo>
                    <a:pt x="8276013" y="570991"/>
                    <a:pt x="8129225" y="624256"/>
                    <a:pt x="7918240" y="586950"/>
                  </a:cubicBezTo>
                  <a:cubicBezTo>
                    <a:pt x="7634042" y="641044"/>
                    <a:pt x="7199810" y="716693"/>
                    <a:pt x="6738529" y="715864"/>
                  </a:cubicBezTo>
                  <a:cubicBezTo>
                    <a:pt x="6663512" y="761460"/>
                    <a:pt x="6538364" y="748610"/>
                    <a:pt x="6402396" y="798559"/>
                  </a:cubicBezTo>
                  <a:cubicBezTo>
                    <a:pt x="6395543" y="764983"/>
                    <a:pt x="6252723" y="777833"/>
                    <a:pt x="6197903" y="785916"/>
                  </a:cubicBezTo>
                  <a:cubicBezTo>
                    <a:pt x="6185280" y="764983"/>
                    <a:pt x="6127214" y="737211"/>
                    <a:pt x="6090067" y="780735"/>
                  </a:cubicBezTo>
                  <a:cubicBezTo>
                    <a:pt x="5984033" y="715035"/>
                    <a:pt x="5420685" y="866332"/>
                    <a:pt x="4601271" y="926851"/>
                  </a:cubicBezTo>
                  <a:cubicBezTo>
                    <a:pt x="4325008" y="947576"/>
                    <a:pt x="4117630" y="956074"/>
                    <a:pt x="3793037" y="967680"/>
                  </a:cubicBezTo>
                  <a:cubicBezTo>
                    <a:pt x="3592151" y="879596"/>
                    <a:pt x="3349068" y="991722"/>
                    <a:pt x="3138805" y="1015971"/>
                  </a:cubicBezTo>
                  <a:cubicBezTo>
                    <a:pt x="2804835" y="917731"/>
                    <a:pt x="2365194" y="1126646"/>
                    <a:pt x="1909322" y="1030686"/>
                  </a:cubicBezTo>
                  <a:cubicBezTo>
                    <a:pt x="1455615" y="1131827"/>
                    <a:pt x="1172138" y="1063433"/>
                    <a:pt x="532692" y="1083329"/>
                  </a:cubicBezTo>
                  <a:cubicBezTo>
                    <a:pt x="-95250" y="1194419"/>
                    <a:pt x="159771" y="353165"/>
                    <a:pt x="0" y="5304520"/>
                  </a:cubicBezTo>
                  <a:cubicBezTo>
                    <a:pt x="81148" y="5322344"/>
                    <a:pt x="-2159" y="6425155"/>
                    <a:pt x="47246" y="7770457"/>
                  </a:cubicBezTo>
                  <a:cubicBezTo>
                    <a:pt x="-4191" y="7805897"/>
                    <a:pt x="59509" y="7913256"/>
                    <a:pt x="244165" y="7871805"/>
                  </a:cubicBezTo>
                  <a:cubicBezTo>
                    <a:pt x="309805" y="7918023"/>
                    <a:pt x="378691" y="7932531"/>
                    <a:pt x="561183" y="7955951"/>
                  </a:cubicBezTo>
                  <a:cubicBezTo>
                    <a:pt x="677315" y="8005900"/>
                    <a:pt x="1002989" y="7887142"/>
                    <a:pt x="1261581" y="7980200"/>
                  </a:cubicBezTo>
                  <a:cubicBezTo>
                    <a:pt x="1346335" y="7932117"/>
                    <a:pt x="1385286" y="8013983"/>
                    <a:pt x="1471483" y="7985796"/>
                  </a:cubicBezTo>
                  <a:cubicBezTo>
                    <a:pt x="1493484" y="7987868"/>
                    <a:pt x="1628730" y="7900198"/>
                    <a:pt x="1662632" y="7969008"/>
                  </a:cubicBezTo>
                  <a:cubicBezTo>
                    <a:pt x="1881551" y="8065616"/>
                    <a:pt x="2286209" y="8001962"/>
                    <a:pt x="2552014" y="7970459"/>
                  </a:cubicBezTo>
                  <a:cubicBezTo>
                    <a:pt x="2816016" y="8017506"/>
                    <a:pt x="2964606" y="8060282"/>
                    <a:pt x="3610184" y="7990770"/>
                  </a:cubicBezTo>
                  <a:cubicBezTo>
                    <a:pt x="3982743" y="8062061"/>
                    <a:pt x="4221499" y="7949112"/>
                    <a:pt x="4554386" y="7863307"/>
                  </a:cubicBezTo>
                  <a:cubicBezTo>
                    <a:pt x="4803600" y="7965070"/>
                    <a:pt x="5146225" y="7911391"/>
                    <a:pt x="5756818" y="7935640"/>
                  </a:cubicBezTo>
                  <a:cubicBezTo>
                    <a:pt x="5940032" y="7939163"/>
                    <a:pt x="6143443" y="8073490"/>
                    <a:pt x="6372101" y="7947868"/>
                  </a:cubicBezTo>
                  <a:cubicBezTo>
                    <a:pt x="6514560" y="8029942"/>
                    <a:pt x="6868726" y="7919681"/>
                    <a:pt x="7375810" y="7971081"/>
                  </a:cubicBezTo>
                  <a:cubicBezTo>
                    <a:pt x="7695714" y="7812322"/>
                    <a:pt x="8040143" y="7973775"/>
                    <a:pt x="8438308" y="7847349"/>
                  </a:cubicBezTo>
                  <a:cubicBezTo>
                    <a:pt x="8611064" y="7861857"/>
                    <a:pt x="8766507" y="7716155"/>
                    <a:pt x="8997688" y="7732114"/>
                  </a:cubicBezTo>
                  <a:cubicBezTo>
                    <a:pt x="9298837" y="7715534"/>
                    <a:pt x="9629200" y="7641336"/>
                    <a:pt x="10025923" y="7681544"/>
                  </a:cubicBezTo>
                  <a:cubicBezTo>
                    <a:pt x="10343303" y="7630558"/>
                    <a:pt x="10844256" y="7578744"/>
                    <a:pt x="11279931" y="7695844"/>
                  </a:cubicBezTo>
                  <a:cubicBezTo>
                    <a:pt x="11266226" y="7632838"/>
                    <a:pt x="11759605" y="7652527"/>
                    <a:pt x="12108362" y="7609833"/>
                  </a:cubicBezTo>
                  <a:cubicBezTo>
                    <a:pt x="12080591" y="7558641"/>
                    <a:pt x="12318264" y="7624341"/>
                    <a:pt x="12416003" y="7580609"/>
                  </a:cubicBezTo>
                  <a:cubicBezTo>
                    <a:pt x="12496789" y="7519677"/>
                    <a:pt x="12611478" y="7554081"/>
                    <a:pt x="12725808" y="7534599"/>
                  </a:cubicBezTo>
                  <a:cubicBezTo>
                    <a:pt x="12724726" y="7486515"/>
                    <a:pt x="12780627" y="7565687"/>
                    <a:pt x="12900365" y="7513873"/>
                  </a:cubicBezTo>
                  <a:cubicBezTo>
                    <a:pt x="12893513" y="7522785"/>
                    <a:pt x="13024431" y="7424960"/>
                    <a:pt x="13090072" y="7457292"/>
                  </a:cubicBezTo>
                  <a:cubicBezTo>
                    <a:pt x="13352630" y="7493562"/>
                    <a:pt x="13564336" y="7490039"/>
                    <a:pt x="13922108" y="7405271"/>
                  </a:cubicBezTo>
                  <a:cubicBezTo>
                    <a:pt x="14182144" y="7496463"/>
                    <a:pt x="14630079" y="7384752"/>
                    <a:pt x="14898408" y="7349312"/>
                  </a:cubicBezTo>
                  <a:cubicBezTo>
                    <a:pt x="14910671" y="7260192"/>
                    <a:pt x="15860283" y="7282161"/>
                    <a:pt x="16606484" y="7426411"/>
                  </a:cubicBezTo>
                  <a:cubicBezTo>
                    <a:pt x="16878060" y="7439053"/>
                    <a:pt x="17039273" y="7373353"/>
                    <a:pt x="17310488" y="7435116"/>
                  </a:cubicBezTo>
                  <a:cubicBezTo>
                    <a:pt x="17455834" y="7374597"/>
                    <a:pt x="17665374" y="7390971"/>
                    <a:pt x="17936229" y="7382887"/>
                  </a:cubicBezTo>
                  <a:cubicBezTo>
                    <a:pt x="17949213" y="7385996"/>
                    <a:pt x="17959671" y="7385996"/>
                    <a:pt x="17968688" y="7383094"/>
                  </a:cubicBezTo>
                  <a:cubicBezTo>
                    <a:pt x="17967246" y="7382473"/>
                    <a:pt x="17966164" y="7382058"/>
                    <a:pt x="17964722" y="7381229"/>
                  </a:cubicBezTo>
                  <a:cubicBezTo>
                    <a:pt x="17967246" y="7382058"/>
                    <a:pt x="17967606" y="7382058"/>
                    <a:pt x="17969049" y="7382887"/>
                  </a:cubicBezTo>
                  <a:cubicBezTo>
                    <a:pt x="18037056" y="7352212"/>
                    <a:pt x="17954622" y="7018116"/>
                    <a:pt x="18024230" y="6778113"/>
                  </a:cubicBezTo>
                  <a:close/>
                </a:path>
              </a:pathLst>
            </a:custGeom>
            <a:blipFill>
              <a:blip r:embed="rId2"/>
              <a:stretch>
                <a:fillRect l="0" t="-12963" r="0" b="-13052"/>
              </a:stretch>
            </a:blipFill>
          </p:spPr>
        </p:sp>
      </p:grpSp>
      <p:sp>
        <p:nvSpPr>
          <p:cNvPr name="Freeform 4" id="4"/>
          <p:cNvSpPr/>
          <p:nvPr/>
        </p:nvSpPr>
        <p:spPr>
          <a:xfrm flipH="false" flipV="false" rot="0">
            <a:off x="15849899" y="129362"/>
            <a:ext cx="2195906" cy="832663"/>
          </a:xfrm>
          <a:custGeom>
            <a:avLst/>
            <a:gdLst/>
            <a:ahLst/>
            <a:cxnLst/>
            <a:rect r="r" b="b" t="t" l="l"/>
            <a:pathLst>
              <a:path h="832663" w="2195906">
                <a:moveTo>
                  <a:pt x="0" y="0"/>
                </a:moveTo>
                <a:lnTo>
                  <a:pt x="2195906" y="0"/>
                </a:lnTo>
                <a:lnTo>
                  <a:pt x="2195906" y="832663"/>
                </a:lnTo>
                <a:lnTo>
                  <a:pt x="0" y="832663"/>
                </a:lnTo>
                <a:lnTo>
                  <a:pt x="0" y="0"/>
                </a:lnTo>
                <a:close/>
              </a:path>
            </a:pathLst>
          </a:custGeom>
          <a:blipFill>
            <a:blip r:embed="rId3"/>
            <a:stretch>
              <a:fillRect l="0" t="0" r="0" b="0"/>
            </a:stretch>
          </a:blipFill>
        </p:spPr>
      </p:sp>
      <p:sp>
        <p:nvSpPr>
          <p:cNvPr name="Freeform 5" id="5"/>
          <p:cNvSpPr/>
          <p:nvPr/>
        </p:nvSpPr>
        <p:spPr>
          <a:xfrm flipH="false" flipV="false" rot="0">
            <a:off x="512778" y="6295215"/>
            <a:ext cx="1031844" cy="780449"/>
          </a:xfrm>
          <a:custGeom>
            <a:avLst/>
            <a:gdLst/>
            <a:ahLst/>
            <a:cxnLst/>
            <a:rect r="r" b="b" t="t" l="l"/>
            <a:pathLst>
              <a:path h="780449" w="1031844">
                <a:moveTo>
                  <a:pt x="0" y="0"/>
                </a:moveTo>
                <a:lnTo>
                  <a:pt x="1031844" y="0"/>
                </a:lnTo>
                <a:lnTo>
                  <a:pt x="1031844" y="780449"/>
                </a:lnTo>
                <a:lnTo>
                  <a:pt x="0" y="7804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425940" y="5500518"/>
            <a:ext cx="1332565" cy="1259274"/>
          </a:xfrm>
          <a:custGeom>
            <a:avLst/>
            <a:gdLst/>
            <a:ahLst/>
            <a:cxnLst/>
            <a:rect r="r" b="b" t="t" l="l"/>
            <a:pathLst>
              <a:path h="1259274" w="1332565">
                <a:moveTo>
                  <a:pt x="0" y="0"/>
                </a:moveTo>
                <a:lnTo>
                  <a:pt x="1332565" y="0"/>
                </a:lnTo>
                <a:lnTo>
                  <a:pt x="1332565" y="1259274"/>
                </a:lnTo>
                <a:lnTo>
                  <a:pt x="0" y="1259274"/>
                </a:lnTo>
                <a:lnTo>
                  <a:pt x="0" y="0"/>
                </a:lnTo>
                <a:close/>
              </a:path>
            </a:pathLst>
          </a:custGeom>
          <a:blipFill>
            <a:blip r:embed="rId6"/>
            <a:stretch>
              <a:fillRect l="0" t="0" r="0" b="0"/>
            </a:stretch>
          </a:blipFill>
        </p:spPr>
      </p:sp>
      <p:grpSp>
        <p:nvGrpSpPr>
          <p:cNvPr name="Group 7" id="7"/>
          <p:cNvGrpSpPr>
            <a:grpSpLocks noChangeAspect="true"/>
          </p:cNvGrpSpPr>
          <p:nvPr/>
        </p:nvGrpSpPr>
        <p:grpSpPr>
          <a:xfrm rot="0">
            <a:off x="12567229" y="1127922"/>
            <a:ext cx="3714602" cy="3714602"/>
            <a:chOff x="0" y="0"/>
            <a:chExt cx="6350000" cy="6350000"/>
          </a:xfrm>
        </p:grpSpPr>
        <p:sp>
          <p:nvSpPr>
            <p:cNvPr name="Freeform 8" id="8"/>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7"/>
              <a:stretch>
                <a:fillRect l="0" t="-25073" r="0" b="-25073"/>
              </a:stretch>
            </a:blipFill>
          </p:spPr>
        </p:sp>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ACBAEB"/>
            </a:solidFill>
          </p:spPr>
        </p:sp>
      </p:grpSp>
      <p:grpSp>
        <p:nvGrpSpPr>
          <p:cNvPr name="Group 10" id="10"/>
          <p:cNvGrpSpPr/>
          <p:nvPr/>
        </p:nvGrpSpPr>
        <p:grpSpPr>
          <a:xfrm rot="0">
            <a:off x="1714500" y="6569535"/>
            <a:ext cx="5741224" cy="3151738"/>
            <a:chOff x="0" y="0"/>
            <a:chExt cx="7654965" cy="4202317"/>
          </a:xfrm>
        </p:grpSpPr>
        <p:sp>
          <p:nvSpPr>
            <p:cNvPr name="TextBox 11" id="11"/>
            <p:cNvSpPr txBox="true"/>
            <p:nvPr/>
          </p:nvSpPr>
          <p:spPr>
            <a:xfrm rot="0">
              <a:off x="0" y="28575"/>
              <a:ext cx="7654965" cy="702471"/>
            </a:xfrm>
            <a:prstGeom prst="rect">
              <a:avLst/>
            </a:prstGeom>
          </p:spPr>
          <p:txBody>
            <a:bodyPr anchor="t" rtlCol="false" tIns="0" lIns="0" bIns="0" rIns="0">
              <a:spAutoFit/>
            </a:bodyPr>
            <a:lstStyle/>
            <a:p>
              <a:pPr algn="l" marL="0" indent="0" lvl="0">
                <a:lnSpc>
                  <a:spcPts val="3927"/>
                </a:lnSpc>
                <a:spcBef>
                  <a:spcPct val="0"/>
                </a:spcBef>
              </a:pPr>
              <a:r>
                <a:rPr lang="en-US" b="true" sz="3603" spc="54">
                  <a:solidFill>
                    <a:srgbClr val="000000"/>
                  </a:solidFill>
                  <a:latin typeface="Faustina Bold"/>
                  <a:ea typeface="Faustina Bold"/>
                  <a:cs typeface="Faustina Bold"/>
                  <a:sym typeface="Faustina Bold"/>
                </a:rPr>
                <a:t>Front-End</a:t>
              </a:r>
            </a:p>
          </p:txBody>
        </p:sp>
        <p:sp>
          <p:nvSpPr>
            <p:cNvPr name="TextBox 12" id="12"/>
            <p:cNvSpPr txBox="true"/>
            <p:nvPr/>
          </p:nvSpPr>
          <p:spPr>
            <a:xfrm rot="0">
              <a:off x="0" y="1183372"/>
              <a:ext cx="7654965" cy="3018945"/>
            </a:xfrm>
            <a:prstGeom prst="rect">
              <a:avLst/>
            </a:prstGeom>
          </p:spPr>
          <p:txBody>
            <a:bodyPr anchor="t" rtlCol="false" tIns="0" lIns="0" bIns="0" rIns="0">
              <a:spAutoFit/>
            </a:bodyPr>
            <a:lstStyle/>
            <a:p>
              <a:pPr algn="just" marL="569586" indent="-284793" lvl="1">
                <a:lnSpc>
                  <a:spcPts val="3667"/>
                </a:lnSpc>
                <a:buFont typeface="Arial"/>
                <a:buChar char="•"/>
              </a:pPr>
              <a:r>
                <a:rPr lang="en-US" sz="2638">
                  <a:solidFill>
                    <a:srgbClr val="000000"/>
                  </a:solidFill>
                  <a:latin typeface="Faustina"/>
                  <a:ea typeface="Faustina"/>
                  <a:cs typeface="Faustina"/>
                  <a:sym typeface="Faustina"/>
                </a:rPr>
                <a:t>Giao diện trang Thay đổi thông tin, Thay đổi mật khẩu</a:t>
              </a:r>
            </a:p>
            <a:p>
              <a:pPr algn="just" marL="569586" indent="-284793" lvl="1">
                <a:lnSpc>
                  <a:spcPts val="3667"/>
                </a:lnSpc>
                <a:buFont typeface="Arial"/>
                <a:buChar char="•"/>
              </a:pPr>
              <a:r>
                <a:rPr lang="en-US" sz="2638">
                  <a:solidFill>
                    <a:srgbClr val="000000"/>
                  </a:solidFill>
                  <a:latin typeface="Faustina"/>
                  <a:ea typeface="Faustina"/>
                  <a:cs typeface="Faustina"/>
                  <a:sym typeface="Faustina"/>
                </a:rPr>
                <a:t>Giao diện trang Quản lý doanh thu, Đánh giá sản phẩm</a:t>
              </a:r>
            </a:p>
            <a:p>
              <a:pPr algn="just" marL="569586" indent="-284793" lvl="1">
                <a:lnSpc>
                  <a:spcPts val="3667"/>
                </a:lnSpc>
                <a:buFont typeface="Arial"/>
                <a:buChar char="•"/>
              </a:pPr>
              <a:r>
                <a:rPr lang="en-US" sz="2638">
                  <a:solidFill>
                    <a:srgbClr val="000000"/>
                  </a:solidFill>
                  <a:latin typeface="Faustina"/>
                  <a:ea typeface="Faustina"/>
                  <a:cs typeface="Faustina"/>
                  <a:sym typeface="Faustina"/>
                </a:rPr>
                <a:t>Call API cho các trang giao diện trên</a:t>
              </a:r>
            </a:p>
          </p:txBody>
        </p:sp>
      </p:grpSp>
      <p:grpSp>
        <p:nvGrpSpPr>
          <p:cNvPr name="Group 13" id="13"/>
          <p:cNvGrpSpPr/>
          <p:nvPr/>
        </p:nvGrpSpPr>
        <p:grpSpPr>
          <a:xfrm rot="0">
            <a:off x="10965180" y="6001073"/>
            <a:ext cx="6918700" cy="3720200"/>
            <a:chOff x="0" y="0"/>
            <a:chExt cx="9224933" cy="4960266"/>
          </a:xfrm>
        </p:grpSpPr>
        <p:sp>
          <p:nvSpPr>
            <p:cNvPr name="TextBox 14" id="14"/>
            <p:cNvSpPr txBox="true"/>
            <p:nvPr/>
          </p:nvSpPr>
          <p:spPr>
            <a:xfrm rot="0">
              <a:off x="0" y="47625"/>
              <a:ext cx="9224933" cy="833353"/>
            </a:xfrm>
            <a:prstGeom prst="rect">
              <a:avLst/>
            </a:prstGeom>
          </p:spPr>
          <p:txBody>
            <a:bodyPr anchor="t" rtlCol="false" tIns="0" lIns="0" bIns="0" rIns="0">
              <a:spAutoFit/>
            </a:bodyPr>
            <a:lstStyle/>
            <a:p>
              <a:pPr algn="l" marL="0" indent="0" lvl="0">
                <a:lnSpc>
                  <a:spcPts val="4732"/>
                </a:lnSpc>
                <a:spcBef>
                  <a:spcPct val="0"/>
                </a:spcBef>
              </a:pPr>
              <a:r>
                <a:rPr lang="en-US" b="true" sz="4342" spc="65">
                  <a:solidFill>
                    <a:srgbClr val="000000"/>
                  </a:solidFill>
                  <a:latin typeface="Faustina Bold"/>
                  <a:ea typeface="Faustina Bold"/>
                  <a:cs typeface="Faustina Bold"/>
                  <a:sym typeface="Faustina Bold"/>
                </a:rPr>
                <a:t>Back-End</a:t>
              </a:r>
            </a:p>
          </p:txBody>
        </p:sp>
        <p:sp>
          <p:nvSpPr>
            <p:cNvPr name="TextBox 15" id="15"/>
            <p:cNvSpPr txBox="true"/>
            <p:nvPr/>
          </p:nvSpPr>
          <p:spPr>
            <a:xfrm rot="0">
              <a:off x="0" y="1435839"/>
              <a:ext cx="7428989" cy="3524427"/>
            </a:xfrm>
            <a:prstGeom prst="rect">
              <a:avLst/>
            </a:prstGeom>
          </p:spPr>
          <p:txBody>
            <a:bodyPr anchor="t" rtlCol="false" tIns="0" lIns="0" bIns="0" rIns="0">
              <a:spAutoFit/>
            </a:bodyPr>
            <a:lstStyle/>
            <a:p>
              <a:pPr algn="just" marL="552772" indent="-276386" lvl="1">
                <a:lnSpc>
                  <a:spcPts val="3558"/>
                </a:lnSpc>
                <a:buFont typeface="Arial"/>
                <a:buChar char="•"/>
              </a:pPr>
              <a:r>
                <a:rPr lang="en-US" sz="2560">
                  <a:solidFill>
                    <a:srgbClr val="000000"/>
                  </a:solidFill>
                  <a:latin typeface="Faustina"/>
                  <a:ea typeface="Faustina"/>
                  <a:cs typeface="Faustina"/>
                  <a:sym typeface="Faustina"/>
                </a:rPr>
                <a:t>Viết API cho chức năng Đổi thông tin, Mật khẩu</a:t>
              </a:r>
            </a:p>
            <a:p>
              <a:pPr algn="just" marL="552772" indent="-276386" lvl="1">
                <a:lnSpc>
                  <a:spcPts val="3558"/>
                </a:lnSpc>
                <a:buFont typeface="Arial"/>
                <a:buChar char="•"/>
              </a:pPr>
              <a:r>
                <a:rPr lang="en-US" sz="2560">
                  <a:solidFill>
                    <a:srgbClr val="000000"/>
                  </a:solidFill>
                  <a:latin typeface="Faustina"/>
                  <a:ea typeface="Faustina"/>
                  <a:cs typeface="Faustina"/>
                  <a:sym typeface="Faustina"/>
                </a:rPr>
                <a:t>Viết API các chức năng Đánh giá sản phẩm, Quản lý doanh thu</a:t>
              </a:r>
            </a:p>
            <a:p>
              <a:pPr algn="just">
                <a:lnSpc>
                  <a:spcPts val="3558"/>
                </a:lnSpc>
              </a:pPr>
            </a:p>
            <a:p>
              <a:pPr algn="just">
                <a:lnSpc>
                  <a:spcPts val="3558"/>
                </a:lnSpc>
              </a:pPr>
            </a:p>
          </p:txBody>
        </p:sp>
      </p:grpSp>
      <p:sp>
        <p:nvSpPr>
          <p:cNvPr name="TextBox 16" id="16"/>
          <p:cNvSpPr txBox="true"/>
          <p:nvPr/>
        </p:nvSpPr>
        <p:spPr>
          <a:xfrm rot="0">
            <a:off x="7839560" y="2623690"/>
            <a:ext cx="4176651" cy="780217"/>
          </a:xfrm>
          <a:prstGeom prst="rect">
            <a:avLst/>
          </a:prstGeom>
        </p:spPr>
        <p:txBody>
          <a:bodyPr anchor="t" rtlCol="false" tIns="0" lIns="0" bIns="0" rIns="0">
            <a:spAutoFit/>
          </a:bodyPr>
          <a:lstStyle/>
          <a:p>
            <a:pPr algn="l" marL="0" indent="0" lvl="0">
              <a:lnSpc>
                <a:spcPts val="5999"/>
              </a:lnSpc>
              <a:spcBef>
                <a:spcPct val="0"/>
              </a:spcBef>
            </a:pPr>
            <a:r>
              <a:rPr lang="en-US" b="true" sz="5504" spc="82">
                <a:gradFill>
                  <a:gsLst>
                    <a:gs pos="0">
                      <a:srgbClr val="B2F1FF">
                        <a:alpha val="100000"/>
                      </a:srgbClr>
                    </a:gs>
                    <a:gs pos="50000">
                      <a:srgbClr val="5555B7">
                        <a:alpha val="100000"/>
                      </a:srgbClr>
                    </a:gs>
                    <a:gs pos="100000">
                      <a:srgbClr val="03102F">
                        <a:alpha val="100000"/>
                      </a:srgbClr>
                    </a:gs>
                  </a:gsLst>
                  <a:lin ang="5400000"/>
                </a:gradFill>
                <a:latin typeface="Faustina Bold"/>
                <a:ea typeface="Faustina Bold"/>
                <a:cs typeface="Faustina Bold"/>
                <a:sym typeface="Faustina Bold"/>
              </a:rPr>
              <a:t>Bùi Tiến Sỹ</a:t>
            </a:r>
          </a:p>
        </p:txBody>
      </p:sp>
      <p:grpSp>
        <p:nvGrpSpPr>
          <p:cNvPr name="Group 17" id="17"/>
          <p:cNvGrpSpPr/>
          <p:nvPr/>
        </p:nvGrpSpPr>
        <p:grpSpPr>
          <a:xfrm rot="0">
            <a:off x="278572" y="2566540"/>
            <a:ext cx="6933771" cy="3184790"/>
            <a:chOff x="0" y="0"/>
            <a:chExt cx="9245029" cy="4246386"/>
          </a:xfrm>
        </p:grpSpPr>
        <p:sp>
          <p:nvSpPr>
            <p:cNvPr name="TextBox 18" id="18"/>
            <p:cNvSpPr txBox="true"/>
            <p:nvPr/>
          </p:nvSpPr>
          <p:spPr>
            <a:xfrm rot="0">
              <a:off x="203200" y="47625"/>
              <a:ext cx="9041829" cy="815866"/>
            </a:xfrm>
            <a:prstGeom prst="rect">
              <a:avLst/>
            </a:prstGeom>
          </p:spPr>
          <p:txBody>
            <a:bodyPr anchor="t" rtlCol="false" tIns="0" lIns="0" bIns="0" rIns="0">
              <a:spAutoFit/>
            </a:bodyPr>
            <a:lstStyle/>
            <a:p>
              <a:pPr algn="l" marL="0" indent="0" lvl="0">
                <a:lnSpc>
                  <a:spcPts val="4638"/>
                </a:lnSpc>
                <a:spcBef>
                  <a:spcPct val="0"/>
                </a:spcBef>
              </a:pPr>
              <a:r>
                <a:rPr lang="en-US" b="true" sz="4255" spc="63">
                  <a:solidFill>
                    <a:srgbClr val="000000"/>
                  </a:solidFill>
                  <a:latin typeface="Faustina Bold"/>
                  <a:ea typeface="Faustina Bold"/>
                  <a:cs typeface="Faustina Bold"/>
                  <a:sym typeface="Faustina Bold"/>
                </a:rPr>
                <a:t>Công việc phụ trách</a:t>
              </a:r>
            </a:p>
          </p:txBody>
        </p:sp>
        <p:sp>
          <p:nvSpPr>
            <p:cNvPr name="TextBox 19" id="19"/>
            <p:cNvSpPr txBox="true"/>
            <p:nvPr/>
          </p:nvSpPr>
          <p:spPr>
            <a:xfrm rot="0">
              <a:off x="0" y="1041742"/>
              <a:ext cx="7179628" cy="3204644"/>
            </a:xfrm>
            <a:prstGeom prst="rect">
              <a:avLst/>
            </a:prstGeom>
          </p:spPr>
          <p:txBody>
            <a:bodyPr anchor="t" rtlCol="false" tIns="0" lIns="0" bIns="0" rIns="0">
              <a:spAutoFit/>
            </a:bodyPr>
            <a:lstStyle/>
            <a:p>
              <a:pPr algn="just" marL="757323" indent="-378662" lvl="1">
                <a:lnSpc>
                  <a:spcPts val="4875"/>
                </a:lnSpc>
                <a:buFont typeface="Arial"/>
                <a:buChar char="•"/>
              </a:pPr>
              <a:r>
                <a:rPr lang="en-US" sz="3507">
                  <a:solidFill>
                    <a:srgbClr val="000000"/>
                  </a:solidFill>
                  <a:latin typeface="Faustina"/>
                  <a:ea typeface="Faustina"/>
                  <a:cs typeface="Faustina"/>
                  <a:sym typeface="Faustina"/>
                </a:rPr>
                <a:t>Thiết kế Website</a:t>
              </a:r>
            </a:p>
            <a:p>
              <a:pPr algn="just" marL="757323" indent="-378662" lvl="1">
                <a:lnSpc>
                  <a:spcPts val="4875"/>
                </a:lnSpc>
                <a:buFont typeface="Arial"/>
                <a:buChar char="•"/>
              </a:pPr>
              <a:r>
                <a:rPr lang="en-US" sz="3507">
                  <a:solidFill>
                    <a:srgbClr val="000000"/>
                  </a:solidFill>
                  <a:latin typeface="Faustina"/>
                  <a:ea typeface="Faustina"/>
                  <a:cs typeface="Faustina"/>
                  <a:sym typeface="Faustina"/>
                </a:rPr>
                <a:t>Vẽ ERD</a:t>
              </a:r>
            </a:p>
            <a:p>
              <a:pPr algn="just" marL="757323" indent="-378662" lvl="1">
                <a:lnSpc>
                  <a:spcPts val="4875"/>
                </a:lnSpc>
                <a:buFont typeface="Arial"/>
                <a:buChar char="•"/>
              </a:pPr>
              <a:r>
                <a:rPr lang="en-US" sz="3507">
                  <a:solidFill>
                    <a:srgbClr val="000000"/>
                  </a:solidFill>
                  <a:latin typeface="Faustina"/>
                  <a:ea typeface="Faustina"/>
                  <a:cs typeface="Faustina"/>
                  <a:sym typeface="Faustina"/>
                </a:rPr>
                <a:t>Front-End</a:t>
              </a:r>
            </a:p>
            <a:p>
              <a:pPr algn="just" marL="757323" indent="-378662" lvl="1">
                <a:lnSpc>
                  <a:spcPts val="4875"/>
                </a:lnSpc>
                <a:buFont typeface="Arial"/>
                <a:buChar char="•"/>
              </a:pPr>
              <a:r>
                <a:rPr lang="en-US" sz="3507">
                  <a:solidFill>
                    <a:srgbClr val="000000"/>
                  </a:solidFill>
                  <a:latin typeface="Faustina"/>
                  <a:ea typeface="Faustina"/>
                  <a:cs typeface="Faustina"/>
                  <a:sym typeface="Faustina"/>
                </a:rPr>
                <a:t>Back-End</a:t>
              </a:r>
            </a:p>
          </p:txBody>
        </p:sp>
      </p:grpSp>
      <p:sp>
        <p:nvSpPr>
          <p:cNvPr name="TextBox 20" id="20"/>
          <p:cNvSpPr txBox="true"/>
          <p:nvPr/>
        </p:nvSpPr>
        <p:spPr>
          <a:xfrm rot="0">
            <a:off x="8678483" y="3466337"/>
            <a:ext cx="1927622" cy="601158"/>
          </a:xfrm>
          <a:prstGeom prst="rect">
            <a:avLst/>
          </a:prstGeom>
        </p:spPr>
        <p:txBody>
          <a:bodyPr anchor="t" rtlCol="false" tIns="0" lIns="0" bIns="0" rIns="0">
            <a:spAutoFit/>
          </a:bodyPr>
          <a:lstStyle/>
          <a:p>
            <a:pPr algn="ctr">
              <a:lnSpc>
                <a:spcPts val="4875"/>
              </a:lnSpc>
              <a:spcBef>
                <a:spcPct val="0"/>
              </a:spcBef>
            </a:pPr>
            <a:r>
              <a:rPr lang="en-US" sz="3507" i="true">
                <a:solidFill>
                  <a:srgbClr val="000000"/>
                </a:solidFill>
                <a:latin typeface="Faustina Italics"/>
                <a:ea typeface="Faustina Italics"/>
                <a:cs typeface="Faustina Italics"/>
                <a:sym typeface="Faustina Italics"/>
              </a:rPr>
              <a:t>Thành viên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9B9B9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59530" y="-6813426"/>
            <a:ext cx="19207061" cy="8561761"/>
            <a:chOff x="0" y="0"/>
            <a:chExt cx="18024229" cy="8034501"/>
          </a:xfrm>
        </p:grpSpPr>
        <p:sp>
          <p:nvSpPr>
            <p:cNvPr name="Freeform 3" id="3"/>
            <p:cNvSpPr/>
            <p:nvPr/>
          </p:nvSpPr>
          <p:spPr>
            <a:xfrm flipH="false" flipV="false" rot="0">
              <a:off x="0" y="0"/>
              <a:ext cx="18024230" cy="8027298"/>
            </a:xfrm>
            <a:custGeom>
              <a:avLst/>
              <a:gdLst/>
              <a:ahLst/>
              <a:cxnLst/>
              <a:rect r="r" b="b" t="t" l="l"/>
              <a:pathLst>
                <a:path h="8027298" w="18024230">
                  <a:moveTo>
                    <a:pt x="17969049" y="7383094"/>
                  </a:moveTo>
                  <a:cubicBezTo>
                    <a:pt x="17969049" y="7383094"/>
                    <a:pt x="17969410" y="7383094"/>
                    <a:pt x="17969410" y="7382887"/>
                  </a:cubicBezTo>
                  <a:cubicBezTo>
                    <a:pt x="17971574" y="7383924"/>
                    <a:pt x="17975901" y="7386203"/>
                    <a:pt x="17990689" y="7393043"/>
                  </a:cubicBezTo>
                  <a:cubicBezTo>
                    <a:pt x="17990688" y="7393043"/>
                    <a:pt x="17990328" y="7392836"/>
                    <a:pt x="17969049" y="7383094"/>
                  </a:cubicBezTo>
                  <a:close/>
                  <a:moveTo>
                    <a:pt x="18024230" y="6778113"/>
                  </a:moveTo>
                  <a:cubicBezTo>
                    <a:pt x="17939476" y="4963583"/>
                    <a:pt x="18003672" y="3055581"/>
                    <a:pt x="18003672" y="1309653"/>
                  </a:cubicBezTo>
                  <a:cubicBezTo>
                    <a:pt x="17988885" y="909856"/>
                    <a:pt x="17969770" y="379694"/>
                    <a:pt x="18005115" y="0"/>
                  </a:cubicBezTo>
                  <a:cubicBezTo>
                    <a:pt x="17736424" y="71504"/>
                    <a:pt x="17599737" y="28809"/>
                    <a:pt x="17306161" y="49534"/>
                  </a:cubicBezTo>
                  <a:cubicBezTo>
                    <a:pt x="17217800" y="89120"/>
                    <a:pt x="17091208" y="155442"/>
                    <a:pt x="16861470" y="164562"/>
                  </a:cubicBezTo>
                  <a:cubicBezTo>
                    <a:pt x="16914126" y="228604"/>
                    <a:pt x="16276121" y="192956"/>
                    <a:pt x="15659398" y="230055"/>
                  </a:cubicBezTo>
                  <a:cubicBezTo>
                    <a:pt x="15626938" y="270470"/>
                    <a:pt x="15438675" y="170572"/>
                    <a:pt x="14941688" y="166220"/>
                  </a:cubicBezTo>
                  <a:cubicBezTo>
                    <a:pt x="14936279" y="192749"/>
                    <a:pt x="14260046" y="250366"/>
                    <a:pt x="13772076" y="164769"/>
                  </a:cubicBezTo>
                  <a:cubicBezTo>
                    <a:pt x="13593550" y="263630"/>
                    <a:pt x="13420435" y="203940"/>
                    <a:pt x="13187811" y="198137"/>
                  </a:cubicBezTo>
                  <a:cubicBezTo>
                    <a:pt x="12854201" y="235858"/>
                    <a:pt x="12394002" y="202697"/>
                    <a:pt x="11973115" y="280832"/>
                  </a:cubicBezTo>
                  <a:cubicBezTo>
                    <a:pt x="11710917" y="217412"/>
                    <a:pt x="11166684" y="324771"/>
                    <a:pt x="10892944" y="321040"/>
                  </a:cubicBezTo>
                  <a:cubicBezTo>
                    <a:pt x="10764551" y="223215"/>
                    <a:pt x="10299664" y="574722"/>
                    <a:pt x="9884185" y="495550"/>
                  </a:cubicBezTo>
                  <a:cubicBezTo>
                    <a:pt x="9682218" y="580318"/>
                    <a:pt x="9526413" y="610992"/>
                    <a:pt x="9363756" y="564359"/>
                  </a:cubicBezTo>
                  <a:cubicBezTo>
                    <a:pt x="9065132" y="605189"/>
                    <a:pt x="8739458" y="595033"/>
                    <a:pt x="8407653" y="562494"/>
                  </a:cubicBezTo>
                  <a:cubicBezTo>
                    <a:pt x="8276013" y="570991"/>
                    <a:pt x="8129225" y="624256"/>
                    <a:pt x="7918240" y="586950"/>
                  </a:cubicBezTo>
                  <a:cubicBezTo>
                    <a:pt x="7634042" y="641044"/>
                    <a:pt x="7199810" y="716693"/>
                    <a:pt x="6738529" y="715864"/>
                  </a:cubicBezTo>
                  <a:cubicBezTo>
                    <a:pt x="6663512" y="761460"/>
                    <a:pt x="6538364" y="748610"/>
                    <a:pt x="6402396" y="798559"/>
                  </a:cubicBezTo>
                  <a:cubicBezTo>
                    <a:pt x="6395543" y="764983"/>
                    <a:pt x="6252723" y="777833"/>
                    <a:pt x="6197903" y="785916"/>
                  </a:cubicBezTo>
                  <a:cubicBezTo>
                    <a:pt x="6185280" y="764983"/>
                    <a:pt x="6127214" y="737211"/>
                    <a:pt x="6090067" y="780735"/>
                  </a:cubicBezTo>
                  <a:cubicBezTo>
                    <a:pt x="5984033" y="715035"/>
                    <a:pt x="5420685" y="866332"/>
                    <a:pt x="4601271" y="926851"/>
                  </a:cubicBezTo>
                  <a:cubicBezTo>
                    <a:pt x="4325008" y="947576"/>
                    <a:pt x="4117630" y="956074"/>
                    <a:pt x="3793037" y="967680"/>
                  </a:cubicBezTo>
                  <a:cubicBezTo>
                    <a:pt x="3592151" y="879596"/>
                    <a:pt x="3349068" y="991722"/>
                    <a:pt x="3138805" y="1015971"/>
                  </a:cubicBezTo>
                  <a:cubicBezTo>
                    <a:pt x="2804835" y="917731"/>
                    <a:pt x="2365194" y="1126646"/>
                    <a:pt x="1909322" y="1030686"/>
                  </a:cubicBezTo>
                  <a:cubicBezTo>
                    <a:pt x="1455615" y="1131827"/>
                    <a:pt x="1172138" y="1063433"/>
                    <a:pt x="532692" y="1083329"/>
                  </a:cubicBezTo>
                  <a:cubicBezTo>
                    <a:pt x="-95250" y="1194419"/>
                    <a:pt x="159771" y="353165"/>
                    <a:pt x="0" y="5304520"/>
                  </a:cubicBezTo>
                  <a:cubicBezTo>
                    <a:pt x="81148" y="5322344"/>
                    <a:pt x="-2159" y="6425155"/>
                    <a:pt x="47246" y="7770457"/>
                  </a:cubicBezTo>
                  <a:cubicBezTo>
                    <a:pt x="-4191" y="7805897"/>
                    <a:pt x="59509" y="7913256"/>
                    <a:pt x="244165" y="7871805"/>
                  </a:cubicBezTo>
                  <a:cubicBezTo>
                    <a:pt x="309805" y="7918023"/>
                    <a:pt x="378691" y="7932531"/>
                    <a:pt x="561183" y="7955951"/>
                  </a:cubicBezTo>
                  <a:cubicBezTo>
                    <a:pt x="677315" y="8005900"/>
                    <a:pt x="1002989" y="7887142"/>
                    <a:pt x="1261581" y="7980200"/>
                  </a:cubicBezTo>
                  <a:cubicBezTo>
                    <a:pt x="1346335" y="7932117"/>
                    <a:pt x="1385286" y="8013983"/>
                    <a:pt x="1471483" y="7985796"/>
                  </a:cubicBezTo>
                  <a:cubicBezTo>
                    <a:pt x="1493484" y="7987868"/>
                    <a:pt x="1628730" y="7900198"/>
                    <a:pt x="1662632" y="7969008"/>
                  </a:cubicBezTo>
                  <a:cubicBezTo>
                    <a:pt x="1881551" y="8065616"/>
                    <a:pt x="2286209" y="8001962"/>
                    <a:pt x="2552014" y="7970459"/>
                  </a:cubicBezTo>
                  <a:cubicBezTo>
                    <a:pt x="2816016" y="8017506"/>
                    <a:pt x="2964606" y="8060282"/>
                    <a:pt x="3610184" y="7990770"/>
                  </a:cubicBezTo>
                  <a:cubicBezTo>
                    <a:pt x="3982743" y="8062061"/>
                    <a:pt x="4221499" y="7949112"/>
                    <a:pt x="4554386" y="7863307"/>
                  </a:cubicBezTo>
                  <a:cubicBezTo>
                    <a:pt x="4803600" y="7965070"/>
                    <a:pt x="5146225" y="7911391"/>
                    <a:pt x="5756818" y="7935640"/>
                  </a:cubicBezTo>
                  <a:cubicBezTo>
                    <a:pt x="5940032" y="7939163"/>
                    <a:pt x="6143443" y="8073490"/>
                    <a:pt x="6372101" y="7947868"/>
                  </a:cubicBezTo>
                  <a:cubicBezTo>
                    <a:pt x="6514560" y="8029942"/>
                    <a:pt x="6868726" y="7919681"/>
                    <a:pt x="7375810" y="7971081"/>
                  </a:cubicBezTo>
                  <a:cubicBezTo>
                    <a:pt x="7695714" y="7812322"/>
                    <a:pt x="8040143" y="7973775"/>
                    <a:pt x="8438308" y="7847349"/>
                  </a:cubicBezTo>
                  <a:cubicBezTo>
                    <a:pt x="8611064" y="7861857"/>
                    <a:pt x="8766507" y="7716155"/>
                    <a:pt x="8997688" y="7732114"/>
                  </a:cubicBezTo>
                  <a:cubicBezTo>
                    <a:pt x="9298837" y="7715534"/>
                    <a:pt x="9629200" y="7641336"/>
                    <a:pt x="10025923" y="7681544"/>
                  </a:cubicBezTo>
                  <a:cubicBezTo>
                    <a:pt x="10343303" y="7630558"/>
                    <a:pt x="10844256" y="7578744"/>
                    <a:pt x="11279931" y="7695844"/>
                  </a:cubicBezTo>
                  <a:cubicBezTo>
                    <a:pt x="11266226" y="7632838"/>
                    <a:pt x="11759605" y="7652527"/>
                    <a:pt x="12108362" y="7609833"/>
                  </a:cubicBezTo>
                  <a:cubicBezTo>
                    <a:pt x="12080591" y="7558641"/>
                    <a:pt x="12318264" y="7624341"/>
                    <a:pt x="12416003" y="7580609"/>
                  </a:cubicBezTo>
                  <a:cubicBezTo>
                    <a:pt x="12496789" y="7519677"/>
                    <a:pt x="12611478" y="7554081"/>
                    <a:pt x="12725808" y="7534599"/>
                  </a:cubicBezTo>
                  <a:cubicBezTo>
                    <a:pt x="12724726" y="7486515"/>
                    <a:pt x="12780627" y="7565687"/>
                    <a:pt x="12900365" y="7513873"/>
                  </a:cubicBezTo>
                  <a:cubicBezTo>
                    <a:pt x="12893513" y="7522785"/>
                    <a:pt x="13024431" y="7424960"/>
                    <a:pt x="13090072" y="7457292"/>
                  </a:cubicBezTo>
                  <a:cubicBezTo>
                    <a:pt x="13352630" y="7493562"/>
                    <a:pt x="13564336" y="7490039"/>
                    <a:pt x="13922108" y="7405271"/>
                  </a:cubicBezTo>
                  <a:cubicBezTo>
                    <a:pt x="14182144" y="7496463"/>
                    <a:pt x="14630079" y="7384752"/>
                    <a:pt x="14898408" y="7349312"/>
                  </a:cubicBezTo>
                  <a:cubicBezTo>
                    <a:pt x="14910671" y="7260192"/>
                    <a:pt x="15860283" y="7282161"/>
                    <a:pt x="16606484" y="7426411"/>
                  </a:cubicBezTo>
                  <a:cubicBezTo>
                    <a:pt x="16878060" y="7439053"/>
                    <a:pt x="17039273" y="7373353"/>
                    <a:pt x="17310488" y="7435116"/>
                  </a:cubicBezTo>
                  <a:cubicBezTo>
                    <a:pt x="17455834" y="7374597"/>
                    <a:pt x="17665374" y="7390971"/>
                    <a:pt x="17936229" y="7382887"/>
                  </a:cubicBezTo>
                  <a:cubicBezTo>
                    <a:pt x="17949213" y="7385996"/>
                    <a:pt x="17959671" y="7385996"/>
                    <a:pt x="17968688" y="7383094"/>
                  </a:cubicBezTo>
                  <a:cubicBezTo>
                    <a:pt x="17967246" y="7382473"/>
                    <a:pt x="17966164" y="7382058"/>
                    <a:pt x="17964722" y="7381229"/>
                  </a:cubicBezTo>
                  <a:cubicBezTo>
                    <a:pt x="17967246" y="7382058"/>
                    <a:pt x="17967606" y="7382058"/>
                    <a:pt x="17969049" y="7382887"/>
                  </a:cubicBezTo>
                  <a:cubicBezTo>
                    <a:pt x="18037056" y="7352212"/>
                    <a:pt x="17954622" y="7018116"/>
                    <a:pt x="18024230" y="6778113"/>
                  </a:cubicBezTo>
                  <a:close/>
                </a:path>
              </a:pathLst>
            </a:custGeom>
            <a:blipFill>
              <a:blip r:embed="rId2"/>
              <a:stretch>
                <a:fillRect l="0" t="-12963" r="0" b="-13052"/>
              </a:stretch>
            </a:blipFill>
          </p:spPr>
        </p:sp>
      </p:grpSp>
      <p:grpSp>
        <p:nvGrpSpPr>
          <p:cNvPr name="Group 4" id="4"/>
          <p:cNvGrpSpPr>
            <a:grpSpLocks noChangeAspect="true"/>
          </p:cNvGrpSpPr>
          <p:nvPr/>
        </p:nvGrpSpPr>
        <p:grpSpPr>
          <a:xfrm rot="0">
            <a:off x="13544698" y="1605310"/>
            <a:ext cx="3714602" cy="3714602"/>
            <a:chOff x="0" y="0"/>
            <a:chExt cx="6350000" cy="6350000"/>
          </a:xfrm>
        </p:grpSpPr>
        <p:sp>
          <p:nvSpPr>
            <p:cNvPr name="Freeform 5" id="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t="-38888" r="0" b="-38888"/>
              </a:stretch>
            </a:blipFill>
          </p:spPr>
        </p:sp>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ACBAEB"/>
            </a:solidFill>
          </p:spPr>
        </p:sp>
      </p:grpSp>
      <p:sp>
        <p:nvSpPr>
          <p:cNvPr name="Freeform 7" id="7"/>
          <p:cNvSpPr/>
          <p:nvPr/>
        </p:nvSpPr>
        <p:spPr>
          <a:xfrm flipH="false" flipV="false" rot="0">
            <a:off x="15849899" y="129362"/>
            <a:ext cx="2195906" cy="832663"/>
          </a:xfrm>
          <a:custGeom>
            <a:avLst/>
            <a:gdLst/>
            <a:ahLst/>
            <a:cxnLst/>
            <a:rect r="r" b="b" t="t" l="l"/>
            <a:pathLst>
              <a:path h="832663" w="2195906">
                <a:moveTo>
                  <a:pt x="0" y="0"/>
                </a:moveTo>
                <a:lnTo>
                  <a:pt x="2195906" y="0"/>
                </a:lnTo>
                <a:lnTo>
                  <a:pt x="2195906" y="832663"/>
                </a:lnTo>
                <a:lnTo>
                  <a:pt x="0" y="832663"/>
                </a:lnTo>
                <a:lnTo>
                  <a:pt x="0" y="0"/>
                </a:lnTo>
                <a:close/>
              </a:path>
            </a:pathLst>
          </a:custGeom>
          <a:blipFill>
            <a:blip r:embed="rId4"/>
            <a:stretch>
              <a:fillRect l="0" t="0" r="0" b="0"/>
            </a:stretch>
          </a:blipFill>
        </p:spPr>
      </p:sp>
      <p:sp>
        <p:nvSpPr>
          <p:cNvPr name="Freeform 8" id="8"/>
          <p:cNvSpPr/>
          <p:nvPr/>
        </p:nvSpPr>
        <p:spPr>
          <a:xfrm flipH="false" flipV="false" rot="0">
            <a:off x="9768840" y="5711370"/>
            <a:ext cx="1102513" cy="789800"/>
          </a:xfrm>
          <a:custGeom>
            <a:avLst/>
            <a:gdLst/>
            <a:ahLst/>
            <a:cxnLst/>
            <a:rect r="r" b="b" t="t" l="l"/>
            <a:pathLst>
              <a:path h="789800" w="1102513">
                <a:moveTo>
                  <a:pt x="0" y="0"/>
                </a:moveTo>
                <a:lnTo>
                  <a:pt x="1102513" y="0"/>
                </a:lnTo>
                <a:lnTo>
                  <a:pt x="1102513" y="789800"/>
                </a:lnTo>
                <a:lnTo>
                  <a:pt x="0" y="789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512778" y="6134100"/>
            <a:ext cx="1031844" cy="780449"/>
          </a:xfrm>
          <a:custGeom>
            <a:avLst/>
            <a:gdLst/>
            <a:ahLst/>
            <a:cxnLst/>
            <a:rect r="r" b="b" t="t" l="l"/>
            <a:pathLst>
              <a:path h="780449" w="1031844">
                <a:moveTo>
                  <a:pt x="0" y="0"/>
                </a:moveTo>
                <a:lnTo>
                  <a:pt x="1031844" y="0"/>
                </a:lnTo>
                <a:lnTo>
                  <a:pt x="1031844" y="780449"/>
                </a:lnTo>
                <a:lnTo>
                  <a:pt x="0" y="780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400492" y="2912667"/>
            <a:ext cx="6531283" cy="2514300"/>
            <a:chOff x="0" y="0"/>
            <a:chExt cx="8708378" cy="3352400"/>
          </a:xfrm>
        </p:grpSpPr>
        <p:sp>
          <p:nvSpPr>
            <p:cNvPr name="TextBox 11" id="11"/>
            <p:cNvSpPr txBox="true"/>
            <p:nvPr/>
          </p:nvSpPr>
          <p:spPr>
            <a:xfrm rot="0">
              <a:off x="142240" y="47625"/>
              <a:ext cx="8566138" cy="770438"/>
            </a:xfrm>
            <a:prstGeom prst="rect">
              <a:avLst/>
            </a:prstGeom>
          </p:spPr>
          <p:txBody>
            <a:bodyPr anchor="t" rtlCol="false" tIns="0" lIns="0" bIns="0" rIns="0">
              <a:spAutoFit/>
            </a:bodyPr>
            <a:lstStyle/>
            <a:p>
              <a:pPr algn="l" marL="0" indent="0" lvl="0">
                <a:lnSpc>
                  <a:spcPts val="4394"/>
                </a:lnSpc>
                <a:spcBef>
                  <a:spcPct val="0"/>
                </a:spcBef>
              </a:pPr>
              <a:r>
                <a:rPr lang="en-US" b="true" sz="4031" spc="60">
                  <a:solidFill>
                    <a:srgbClr val="000000"/>
                  </a:solidFill>
                  <a:latin typeface="Faustina Bold"/>
                  <a:ea typeface="Faustina Bold"/>
                  <a:cs typeface="Faustina Bold"/>
                  <a:sym typeface="Faustina Bold"/>
                </a:rPr>
                <a:t>Công việc phụ trách</a:t>
              </a:r>
            </a:p>
          </p:txBody>
        </p:sp>
        <p:sp>
          <p:nvSpPr>
            <p:cNvPr name="TextBox 12" id="12"/>
            <p:cNvSpPr txBox="true"/>
            <p:nvPr/>
          </p:nvSpPr>
          <p:spPr>
            <a:xfrm rot="0">
              <a:off x="0" y="960462"/>
              <a:ext cx="7179628" cy="2391938"/>
            </a:xfrm>
            <a:prstGeom prst="rect">
              <a:avLst/>
            </a:prstGeom>
          </p:spPr>
          <p:txBody>
            <a:bodyPr anchor="t" rtlCol="false" tIns="0" lIns="0" bIns="0" rIns="0">
              <a:spAutoFit/>
            </a:bodyPr>
            <a:lstStyle/>
            <a:p>
              <a:pPr algn="just" marL="757323" indent="-378662" lvl="1">
                <a:lnSpc>
                  <a:spcPts val="4875"/>
                </a:lnSpc>
                <a:buFont typeface="Arial"/>
                <a:buChar char="•"/>
              </a:pPr>
              <a:r>
                <a:rPr lang="en-US" sz="3507">
                  <a:solidFill>
                    <a:srgbClr val="000000"/>
                  </a:solidFill>
                  <a:latin typeface="Faustina"/>
                  <a:ea typeface="Faustina"/>
                  <a:cs typeface="Faustina"/>
                  <a:sym typeface="Faustina"/>
                </a:rPr>
                <a:t>Thiết kế Website</a:t>
              </a:r>
            </a:p>
            <a:p>
              <a:pPr algn="just" marL="757323" indent="-378662" lvl="1">
                <a:lnSpc>
                  <a:spcPts val="4875"/>
                </a:lnSpc>
                <a:buFont typeface="Arial"/>
                <a:buChar char="•"/>
              </a:pPr>
              <a:r>
                <a:rPr lang="en-US" sz="3507">
                  <a:solidFill>
                    <a:srgbClr val="000000"/>
                  </a:solidFill>
                  <a:latin typeface="Faustina"/>
                  <a:ea typeface="Faustina"/>
                  <a:cs typeface="Faustina"/>
                  <a:sym typeface="Faustina"/>
                </a:rPr>
                <a:t>Vẽ Activity Diagram</a:t>
              </a:r>
            </a:p>
            <a:p>
              <a:pPr algn="just" marL="757323" indent="-378662" lvl="1">
                <a:lnSpc>
                  <a:spcPts val="4875"/>
                </a:lnSpc>
                <a:buFont typeface="Arial"/>
                <a:buChar char="•"/>
              </a:pPr>
              <a:r>
                <a:rPr lang="en-US" sz="3507">
                  <a:solidFill>
                    <a:srgbClr val="000000"/>
                  </a:solidFill>
                  <a:latin typeface="Faustina"/>
                  <a:ea typeface="Faustina"/>
                  <a:cs typeface="Faustina"/>
                  <a:sym typeface="Faustina"/>
                </a:rPr>
                <a:t>Front-End</a:t>
              </a:r>
            </a:p>
          </p:txBody>
        </p:sp>
      </p:grpSp>
      <p:grpSp>
        <p:nvGrpSpPr>
          <p:cNvPr name="Group 13" id="13"/>
          <p:cNvGrpSpPr/>
          <p:nvPr/>
        </p:nvGrpSpPr>
        <p:grpSpPr>
          <a:xfrm rot="0">
            <a:off x="1836420" y="6309540"/>
            <a:ext cx="6918700" cy="3245682"/>
            <a:chOff x="0" y="0"/>
            <a:chExt cx="9224933" cy="4327577"/>
          </a:xfrm>
        </p:grpSpPr>
        <p:sp>
          <p:nvSpPr>
            <p:cNvPr name="TextBox 14" id="14"/>
            <p:cNvSpPr txBox="true"/>
            <p:nvPr/>
          </p:nvSpPr>
          <p:spPr>
            <a:xfrm rot="0">
              <a:off x="0" y="47625"/>
              <a:ext cx="9224933" cy="833353"/>
            </a:xfrm>
            <a:prstGeom prst="rect">
              <a:avLst/>
            </a:prstGeom>
          </p:spPr>
          <p:txBody>
            <a:bodyPr anchor="t" rtlCol="false" tIns="0" lIns="0" bIns="0" rIns="0">
              <a:spAutoFit/>
            </a:bodyPr>
            <a:lstStyle/>
            <a:p>
              <a:pPr algn="l" marL="0" indent="0" lvl="0">
                <a:lnSpc>
                  <a:spcPts val="4732"/>
                </a:lnSpc>
                <a:spcBef>
                  <a:spcPct val="0"/>
                </a:spcBef>
              </a:pPr>
              <a:r>
                <a:rPr lang="en-US" b="true" sz="4342" spc="65">
                  <a:solidFill>
                    <a:srgbClr val="000000"/>
                  </a:solidFill>
                  <a:latin typeface="Faustina Bold"/>
                  <a:ea typeface="Faustina Bold"/>
                  <a:cs typeface="Faustina Bold"/>
                  <a:sym typeface="Faustina Bold"/>
                </a:rPr>
                <a:t>Front-End</a:t>
              </a:r>
            </a:p>
          </p:txBody>
        </p:sp>
        <p:sp>
          <p:nvSpPr>
            <p:cNvPr name="TextBox 15" id="15"/>
            <p:cNvSpPr txBox="true"/>
            <p:nvPr/>
          </p:nvSpPr>
          <p:spPr>
            <a:xfrm rot="0">
              <a:off x="0" y="1426314"/>
              <a:ext cx="9224933" cy="2901262"/>
            </a:xfrm>
            <a:prstGeom prst="rect">
              <a:avLst/>
            </a:prstGeom>
          </p:spPr>
          <p:txBody>
            <a:bodyPr anchor="t" rtlCol="false" tIns="0" lIns="0" bIns="0" rIns="0">
              <a:spAutoFit/>
            </a:bodyPr>
            <a:lstStyle/>
            <a:p>
              <a:pPr algn="just" marL="686403" indent="-343202" lvl="1">
                <a:lnSpc>
                  <a:spcPts val="4419"/>
                </a:lnSpc>
                <a:buFont typeface="Arial"/>
                <a:buChar char="•"/>
              </a:pPr>
              <a:r>
                <a:rPr lang="en-US" sz="3179">
                  <a:solidFill>
                    <a:srgbClr val="000000"/>
                  </a:solidFill>
                  <a:latin typeface="Faustina"/>
                  <a:ea typeface="Faustina"/>
                  <a:cs typeface="Faustina"/>
                  <a:sym typeface="Faustina"/>
                </a:rPr>
                <a:t>Giao diện trang Đăng ký, Đăng nhập, Địa chỉ khách hàng, Footer</a:t>
              </a:r>
            </a:p>
            <a:p>
              <a:pPr algn="just" marL="686403" indent="-343202" lvl="1">
                <a:lnSpc>
                  <a:spcPts val="4419"/>
                </a:lnSpc>
                <a:buFont typeface="Arial"/>
                <a:buChar char="•"/>
              </a:pPr>
              <a:r>
                <a:rPr lang="en-US" sz="3179">
                  <a:solidFill>
                    <a:srgbClr val="000000"/>
                  </a:solidFill>
                  <a:latin typeface="Faustina"/>
                  <a:ea typeface="Faustina"/>
                  <a:cs typeface="Faustina"/>
                  <a:sym typeface="Faustina"/>
                </a:rPr>
                <a:t>Giao diện trang Quản lý danh mục</a:t>
              </a:r>
            </a:p>
            <a:p>
              <a:pPr algn="just" marL="686403" indent="-343202" lvl="1">
                <a:lnSpc>
                  <a:spcPts val="4419"/>
                </a:lnSpc>
                <a:buFont typeface="Arial"/>
                <a:buChar char="•"/>
              </a:pPr>
              <a:r>
                <a:rPr lang="en-US" sz="3179">
                  <a:solidFill>
                    <a:srgbClr val="000000"/>
                  </a:solidFill>
                  <a:latin typeface="Faustina"/>
                  <a:ea typeface="Faustina"/>
                  <a:cs typeface="Faustina"/>
                  <a:sym typeface="Faustina"/>
                </a:rPr>
                <a:t>Call API cho các trang giao diện trên</a:t>
              </a:r>
            </a:p>
          </p:txBody>
        </p:sp>
      </p:grpSp>
      <p:grpSp>
        <p:nvGrpSpPr>
          <p:cNvPr name="Group 16" id="16"/>
          <p:cNvGrpSpPr/>
          <p:nvPr/>
        </p:nvGrpSpPr>
        <p:grpSpPr>
          <a:xfrm rot="0">
            <a:off x="11041380" y="5711370"/>
            <a:ext cx="6918700" cy="2693232"/>
            <a:chOff x="0" y="0"/>
            <a:chExt cx="9224933" cy="3590977"/>
          </a:xfrm>
        </p:grpSpPr>
        <p:sp>
          <p:nvSpPr>
            <p:cNvPr name="TextBox 17" id="17"/>
            <p:cNvSpPr txBox="true"/>
            <p:nvPr/>
          </p:nvSpPr>
          <p:spPr>
            <a:xfrm rot="0">
              <a:off x="0" y="47625"/>
              <a:ext cx="9224933" cy="833353"/>
            </a:xfrm>
            <a:prstGeom prst="rect">
              <a:avLst/>
            </a:prstGeom>
          </p:spPr>
          <p:txBody>
            <a:bodyPr anchor="t" rtlCol="false" tIns="0" lIns="0" bIns="0" rIns="0">
              <a:spAutoFit/>
            </a:bodyPr>
            <a:lstStyle/>
            <a:p>
              <a:pPr algn="l" marL="0" indent="0" lvl="0">
                <a:lnSpc>
                  <a:spcPts val="4732"/>
                </a:lnSpc>
                <a:spcBef>
                  <a:spcPct val="0"/>
                </a:spcBef>
              </a:pPr>
              <a:r>
                <a:rPr lang="en-US" b="true" sz="4342" spc="65">
                  <a:solidFill>
                    <a:srgbClr val="000000"/>
                  </a:solidFill>
                  <a:latin typeface="Faustina Bold"/>
                  <a:ea typeface="Faustina Bold"/>
                  <a:cs typeface="Faustina Bold"/>
                  <a:sym typeface="Faustina Bold"/>
                </a:rPr>
                <a:t>Hoạt động nhóm</a:t>
              </a:r>
            </a:p>
          </p:txBody>
        </p:sp>
        <p:sp>
          <p:nvSpPr>
            <p:cNvPr name="TextBox 18" id="18"/>
            <p:cNvSpPr txBox="true"/>
            <p:nvPr/>
          </p:nvSpPr>
          <p:spPr>
            <a:xfrm rot="0">
              <a:off x="0" y="1426314"/>
              <a:ext cx="9224933" cy="2164662"/>
            </a:xfrm>
            <a:prstGeom prst="rect">
              <a:avLst/>
            </a:prstGeom>
          </p:spPr>
          <p:txBody>
            <a:bodyPr anchor="t" rtlCol="false" tIns="0" lIns="0" bIns="0" rIns="0">
              <a:spAutoFit/>
            </a:bodyPr>
            <a:lstStyle/>
            <a:p>
              <a:pPr algn="just" marL="686403" indent="-343202" lvl="1">
                <a:lnSpc>
                  <a:spcPts val="4419"/>
                </a:lnSpc>
                <a:buFont typeface="Arial"/>
                <a:buChar char="•"/>
              </a:pPr>
              <a:r>
                <a:rPr lang="en-US" sz="3179">
                  <a:solidFill>
                    <a:srgbClr val="000000"/>
                  </a:solidFill>
                  <a:latin typeface="Faustina"/>
                  <a:ea typeface="Faustina"/>
                  <a:cs typeface="Faustina"/>
                  <a:sym typeface="Faustina"/>
                </a:rPr>
                <a:t>Đóng góp ý tưởng</a:t>
              </a:r>
            </a:p>
            <a:p>
              <a:pPr algn="just" marL="686403" indent="-343202" lvl="1">
                <a:lnSpc>
                  <a:spcPts val="4419"/>
                </a:lnSpc>
                <a:buFont typeface="Arial"/>
                <a:buChar char="•"/>
              </a:pPr>
              <a:r>
                <a:rPr lang="en-US" sz="3179">
                  <a:solidFill>
                    <a:srgbClr val="000000"/>
                  </a:solidFill>
                  <a:latin typeface="Faustina"/>
                  <a:ea typeface="Faustina"/>
                  <a:cs typeface="Faustina"/>
                  <a:sym typeface="Faustina"/>
                </a:rPr>
                <a:t>Hỗ trợ viết báo cáo, slide thuyết trình</a:t>
              </a:r>
            </a:p>
            <a:p>
              <a:pPr algn="just">
                <a:lnSpc>
                  <a:spcPts val="4419"/>
                </a:lnSpc>
              </a:pPr>
            </a:p>
          </p:txBody>
        </p:sp>
      </p:grpSp>
      <p:sp>
        <p:nvSpPr>
          <p:cNvPr name="TextBox 19" id="19"/>
          <p:cNvSpPr txBox="true"/>
          <p:nvPr/>
        </p:nvSpPr>
        <p:spPr>
          <a:xfrm rot="0">
            <a:off x="7329020" y="2524468"/>
            <a:ext cx="5548251" cy="780217"/>
          </a:xfrm>
          <a:prstGeom prst="rect">
            <a:avLst/>
          </a:prstGeom>
        </p:spPr>
        <p:txBody>
          <a:bodyPr anchor="t" rtlCol="false" tIns="0" lIns="0" bIns="0" rIns="0">
            <a:spAutoFit/>
          </a:bodyPr>
          <a:lstStyle/>
          <a:p>
            <a:pPr algn="l" marL="0" indent="0" lvl="0">
              <a:lnSpc>
                <a:spcPts val="5999"/>
              </a:lnSpc>
              <a:spcBef>
                <a:spcPct val="0"/>
              </a:spcBef>
            </a:pPr>
            <a:r>
              <a:rPr lang="en-US" b="true" sz="5504" spc="82">
                <a:gradFill>
                  <a:gsLst>
                    <a:gs pos="0">
                      <a:srgbClr val="B2F1FF">
                        <a:alpha val="100000"/>
                      </a:srgbClr>
                    </a:gs>
                    <a:gs pos="50000">
                      <a:srgbClr val="5555B7">
                        <a:alpha val="100000"/>
                      </a:srgbClr>
                    </a:gs>
                    <a:gs pos="100000">
                      <a:srgbClr val="03102F">
                        <a:alpha val="100000"/>
                      </a:srgbClr>
                    </a:gs>
                  </a:gsLst>
                  <a:lin ang="5400000"/>
                </a:gradFill>
                <a:latin typeface="Faustina Bold"/>
                <a:ea typeface="Faustina Bold"/>
                <a:cs typeface="Faustina Bold"/>
                <a:sym typeface="Faustina Bold"/>
              </a:rPr>
              <a:t>Phạm Đức Tuấn</a:t>
            </a:r>
          </a:p>
        </p:txBody>
      </p:sp>
      <p:sp>
        <p:nvSpPr>
          <p:cNvPr name="TextBox 20" id="20"/>
          <p:cNvSpPr txBox="true"/>
          <p:nvPr/>
        </p:nvSpPr>
        <p:spPr>
          <a:xfrm rot="0">
            <a:off x="8805029" y="3395936"/>
            <a:ext cx="1927622" cy="601158"/>
          </a:xfrm>
          <a:prstGeom prst="rect">
            <a:avLst/>
          </a:prstGeom>
        </p:spPr>
        <p:txBody>
          <a:bodyPr anchor="t" rtlCol="false" tIns="0" lIns="0" bIns="0" rIns="0">
            <a:spAutoFit/>
          </a:bodyPr>
          <a:lstStyle/>
          <a:p>
            <a:pPr algn="ctr">
              <a:lnSpc>
                <a:spcPts val="4875"/>
              </a:lnSpc>
              <a:spcBef>
                <a:spcPct val="0"/>
              </a:spcBef>
            </a:pPr>
            <a:r>
              <a:rPr lang="en-US" sz="3507" i="true">
                <a:solidFill>
                  <a:srgbClr val="000000"/>
                </a:solidFill>
                <a:latin typeface="Faustina Italics"/>
                <a:ea typeface="Faustina Italics"/>
                <a:cs typeface="Faustina Italics"/>
                <a:sym typeface="Faustina Italics"/>
              </a:rPr>
              <a:t>Thành viên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9B9B9B">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59530" y="-6813426"/>
            <a:ext cx="19207061" cy="8561761"/>
            <a:chOff x="0" y="0"/>
            <a:chExt cx="18024229" cy="8034501"/>
          </a:xfrm>
        </p:grpSpPr>
        <p:sp>
          <p:nvSpPr>
            <p:cNvPr name="Freeform 3" id="3"/>
            <p:cNvSpPr/>
            <p:nvPr/>
          </p:nvSpPr>
          <p:spPr>
            <a:xfrm flipH="false" flipV="false" rot="0">
              <a:off x="0" y="0"/>
              <a:ext cx="18024230" cy="8027298"/>
            </a:xfrm>
            <a:custGeom>
              <a:avLst/>
              <a:gdLst/>
              <a:ahLst/>
              <a:cxnLst/>
              <a:rect r="r" b="b" t="t" l="l"/>
              <a:pathLst>
                <a:path h="8027298" w="18024230">
                  <a:moveTo>
                    <a:pt x="17969049" y="7383094"/>
                  </a:moveTo>
                  <a:cubicBezTo>
                    <a:pt x="17969049" y="7383094"/>
                    <a:pt x="17969410" y="7383094"/>
                    <a:pt x="17969410" y="7382887"/>
                  </a:cubicBezTo>
                  <a:cubicBezTo>
                    <a:pt x="17971574" y="7383924"/>
                    <a:pt x="17975901" y="7386203"/>
                    <a:pt x="17990689" y="7393043"/>
                  </a:cubicBezTo>
                  <a:cubicBezTo>
                    <a:pt x="17990688" y="7393043"/>
                    <a:pt x="17990328" y="7392836"/>
                    <a:pt x="17969049" y="7383094"/>
                  </a:cubicBezTo>
                  <a:close/>
                  <a:moveTo>
                    <a:pt x="18024230" y="6778113"/>
                  </a:moveTo>
                  <a:cubicBezTo>
                    <a:pt x="17939476" y="4963583"/>
                    <a:pt x="18003672" y="3055581"/>
                    <a:pt x="18003672" y="1309653"/>
                  </a:cubicBezTo>
                  <a:cubicBezTo>
                    <a:pt x="17988885" y="909856"/>
                    <a:pt x="17969770" y="379694"/>
                    <a:pt x="18005115" y="0"/>
                  </a:cubicBezTo>
                  <a:cubicBezTo>
                    <a:pt x="17736424" y="71504"/>
                    <a:pt x="17599737" y="28809"/>
                    <a:pt x="17306161" y="49534"/>
                  </a:cubicBezTo>
                  <a:cubicBezTo>
                    <a:pt x="17217800" y="89120"/>
                    <a:pt x="17091208" y="155442"/>
                    <a:pt x="16861470" y="164562"/>
                  </a:cubicBezTo>
                  <a:cubicBezTo>
                    <a:pt x="16914126" y="228604"/>
                    <a:pt x="16276121" y="192956"/>
                    <a:pt x="15659398" y="230055"/>
                  </a:cubicBezTo>
                  <a:cubicBezTo>
                    <a:pt x="15626938" y="270470"/>
                    <a:pt x="15438675" y="170572"/>
                    <a:pt x="14941688" y="166220"/>
                  </a:cubicBezTo>
                  <a:cubicBezTo>
                    <a:pt x="14936279" y="192749"/>
                    <a:pt x="14260046" y="250366"/>
                    <a:pt x="13772076" y="164769"/>
                  </a:cubicBezTo>
                  <a:cubicBezTo>
                    <a:pt x="13593550" y="263630"/>
                    <a:pt x="13420435" y="203940"/>
                    <a:pt x="13187811" y="198137"/>
                  </a:cubicBezTo>
                  <a:cubicBezTo>
                    <a:pt x="12854201" y="235858"/>
                    <a:pt x="12394002" y="202697"/>
                    <a:pt x="11973115" y="280832"/>
                  </a:cubicBezTo>
                  <a:cubicBezTo>
                    <a:pt x="11710917" y="217412"/>
                    <a:pt x="11166684" y="324771"/>
                    <a:pt x="10892944" y="321040"/>
                  </a:cubicBezTo>
                  <a:cubicBezTo>
                    <a:pt x="10764551" y="223215"/>
                    <a:pt x="10299664" y="574722"/>
                    <a:pt x="9884185" y="495550"/>
                  </a:cubicBezTo>
                  <a:cubicBezTo>
                    <a:pt x="9682218" y="580318"/>
                    <a:pt x="9526413" y="610992"/>
                    <a:pt x="9363756" y="564359"/>
                  </a:cubicBezTo>
                  <a:cubicBezTo>
                    <a:pt x="9065132" y="605189"/>
                    <a:pt x="8739458" y="595033"/>
                    <a:pt x="8407653" y="562494"/>
                  </a:cubicBezTo>
                  <a:cubicBezTo>
                    <a:pt x="8276013" y="570991"/>
                    <a:pt x="8129225" y="624256"/>
                    <a:pt x="7918240" y="586950"/>
                  </a:cubicBezTo>
                  <a:cubicBezTo>
                    <a:pt x="7634042" y="641044"/>
                    <a:pt x="7199810" y="716693"/>
                    <a:pt x="6738529" y="715864"/>
                  </a:cubicBezTo>
                  <a:cubicBezTo>
                    <a:pt x="6663512" y="761460"/>
                    <a:pt x="6538364" y="748610"/>
                    <a:pt x="6402396" y="798559"/>
                  </a:cubicBezTo>
                  <a:cubicBezTo>
                    <a:pt x="6395543" y="764983"/>
                    <a:pt x="6252723" y="777833"/>
                    <a:pt x="6197903" y="785916"/>
                  </a:cubicBezTo>
                  <a:cubicBezTo>
                    <a:pt x="6185280" y="764983"/>
                    <a:pt x="6127214" y="737211"/>
                    <a:pt x="6090067" y="780735"/>
                  </a:cubicBezTo>
                  <a:cubicBezTo>
                    <a:pt x="5984033" y="715035"/>
                    <a:pt x="5420685" y="866332"/>
                    <a:pt x="4601271" y="926851"/>
                  </a:cubicBezTo>
                  <a:cubicBezTo>
                    <a:pt x="4325008" y="947576"/>
                    <a:pt x="4117630" y="956074"/>
                    <a:pt x="3793037" y="967680"/>
                  </a:cubicBezTo>
                  <a:cubicBezTo>
                    <a:pt x="3592151" y="879596"/>
                    <a:pt x="3349068" y="991722"/>
                    <a:pt x="3138805" y="1015971"/>
                  </a:cubicBezTo>
                  <a:cubicBezTo>
                    <a:pt x="2804835" y="917731"/>
                    <a:pt x="2365194" y="1126646"/>
                    <a:pt x="1909322" y="1030686"/>
                  </a:cubicBezTo>
                  <a:cubicBezTo>
                    <a:pt x="1455615" y="1131827"/>
                    <a:pt x="1172138" y="1063433"/>
                    <a:pt x="532692" y="1083329"/>
                  </a:cubicBezTo>
                  <a:cubicBezTo>
                    <a:pt x="-95250" y="1194419"/>
                    <a:pt x="159771" y="353165"/>
                    <a:pt x="0" y="5304520"/>
                  </a:cubicBezTo>
                  <a:cubicBezTo>
                    <a:pt x="81148" y="5322344"/>
                    <a:pt x="-2159" y="6425155"/>
                    <a:pt x="47246" y="7770457"/>
                  </a:cubicBezTo>
                  <a:cubicBezTo>
                    <a:pt x="-4191" y="7805897"/>
                    <a:pt x="59509" y="7913256"/>
                    <a:pt x="244165" y="7871805"/>
                  </a:cubicBezTo>
                  <a:cubicBezTo>
                    <a:pt x="309805" y="7918023"/>
                    <a:pt x="378691" y="7932531"/>
                    <a:pt x="561183" y="7955951"/>
                  </a:cubicBezTo>
                  <a:cubicBezTo>
                    <a:pt x="677315" y="8005900"/>
                    <a:pt x="1002989" y="7887142"/>
                    <a:pt x="1261581" y="7980200"/>
                  </a:cubicBezTo>
                  <a:cubicBezTo>
                    <a:pt x="1346335" y="7932117"/>
                    <a:pt x="1385286" y="8013983"/>
                    <a:pt x="1471483" y="7985796"/>
                  </a:cubicBezTo>
                  <a:cubicBezTo>
                    <a:pt x="1493484" y="7987868"/>
                    <a:pt x="1628730" y="7900198"/>
                    <a:pt x="1662632" y="7969008"/>
                  </a:cubicBezTo>
                  <a:cubicBezTo>
                    <a:pt x="1881551" y="8065616"/>
                    <a:pt x="2286209" y="8001962"/>
                    <a:pt x="2552014" y="7970459"/>
                  </a:cubicBezTo>
                  <a:cubicBezTo>
                    <a:pt x="2816016" y="8017506"/>
                    <a:pt x="2964606" y="8060282"/>
                    <a:pt x="3610184" y="7990770"/>
                  </a:cubicBezTo>
                  <a:cubicBezTo>
                    <a:pt x="3982743" y="8062061"/>
                    <a:pt x="4221499" y="7949112"/>
                    <a:pt x="4554386" y="7863307"/>
                  </a:cubicBezTo>
                  <a:cubicBezTo>
                    <a:pt x="4803600" y="7965070"/>
                    <a:pt x="5146225" y="7911391"/>
                    <a:pt x="5756818" y="7935640"/>
                  </a:cubicBezTo>
                  <a:cubicBezTo>
                    <a:pt x="5940032" y="7939163"/>
                    <a:pt x="6143443" y="8073490"/>
                    <a:pt x="6372101" y="7947868"/>
                  </a:cubicBezTo>
                  <a:cubicBezTo>
                    <a:pt x="6514560" y="8029942"/>
                    <a:pt x="6868726" y="7919681"/>
                    <a:pt x="7375810" y="7971081"/>
                  </a:cubicBezTo>
                  <a:cubicBezTo>
                    <a:pt x="7695714" y="7812322"/>
                    <a:pt x="8040143" y="7973775"/>
                    <a:pt x="8438308" y="7847349"/>
                  </a:cubicBezTo>
                  <a:cubicBezTo>
                    <a:pt x="8611064" y="7861857"/>
                    <a:pt x="8766507" y="7716155"/>
                    <a:pt x="8997688" y="7732114"/>
                  </a:cubicBezTo>
                  <a:cubicBezTo>
                    <a:pt x="9298837" y="7715534"/>
                    <a:pt x="9629200" y="7641336"/>
                    <a:pt x="10025923" y="7681544"/>
                  </a:cubicBezTo>
                  <a:cubicBezTo>
                    <a:pt x="10343303" y="7630558"/>
                    <a:pt x="10844256" y="7578744"/>
                    <a:pt x="11279931" y="7695844"/>
                  </a:cubicBezTo>
                  <a:cubicBezTo>
                    <a:pt x="11266226" y="7632838"/>
                    <a:pt x="11759605" y="7652527"/>
                    <a:pt x="12108362" y="7609833"/>
                  </a:cubicBezTo>
                  <a:cubicBezTo>
                    <a:pt x="12080591" y="7558641"/>
                    <a:pt x="12318264" y="7624341"/>
                    <a:pt x="12416003" y="7580609"/>
                  </a:cubicBezTo>
                  <a:cubicBezTo>
                    <a:pt x="12496789" y="7519677"/>
                    <a:pt x="12611478" y="7554081"/>
                    <a:pt x="12725808" y="7534599"/>
                  </a:cubicBezTo>
                  <a:cubicBezTo>
                    <a:pt x="12724726" y="7486515"/>
                    <a:pt x="12780627" y="7565687"/>
                    <a:pt x="12900365" y="7513873"/>
                  </a:cubicBezTo>
                  <a:cubicBezTo>
                    <a:pt x="12893513" y="7522785"/>
                    <a:pt x="13024431" y="7424960"/>
                    <a:pt x="13090072" y="7457292"/>
                  </a:cubicBezTo>
                  <a:cubicBezTo>
                    <a:pt x="13352630" y="7493562"/>
                    <a:pt x="13564336" y="7490039"/>
                    <a:pt x="13922108" y="7405271"/>
                  </a:cubicBezTo>
                  <a:cubicBezTo>
                    <a:pt x="14182144" y="7496463"/>
                    <a:pt x="14630079" y="7384752"/>
                    <a:pt x="14898408" y="7349312"/>
                  </a:cubicBezTo>
                  <a:cubicBezTo>
                    <a:pt x="14910671" y="7260192"/>
                    <a:pt x="15860283" y="7282161"/>
                    <a:pt x="16606484" y="7426411"/>
                  </a:cubicBezTo>
                  <a:cubicBezTo>
                    <a:pt x="16878060" y="7439053"/>
                    <a:pt x="17039273" y="7373353"/>
                    <a:pt x="17310488" y="7435116"/>
                  </a:cubicBezTo>
                  <a:cubicBezTo>
                    <a:pt x="17455834" y="7374597"/>
                    <a:pt x="17665374" y="7390971"/>
                    <a:pt x="17936229" y="7382887"/>
                  </a:cubicBezTo>
                  <a:cubicBezTo>
                    <a:pt x="17949213" y="7385996"/>
                    <a:pt x="17959671" y="7385996"/>
                    <a:pt x="17968688" y="7383094"/>
                  </a:cubicBezTo>
                  <a:cubicBezTo>
                    <a:pt x="17967246" y="7382473"/>
                    <a:pt x="17966164" y="7382058"/>
                    <a:pt x="17964722" y="7381229"/>
                  </a:cubicBezTo>
                  <a:cubicBezTo>
                    <a:pt x="17967246" y="7382058"/>
                    <a:pt x="17967606" y="7382058"/>
                    <a:pt x="17969049" y="7382887"/>
                  </a:cubicBezTo>
                  <a:cubicBezTo>
                    <a:pt x="18037056" y="7352212"/>
                    <a:pt x="17954622" y="7018116"/>
                    <a:pt x="18024230" y="6778113"/>
                  </a:cubicBezTo>
                  <a:close/>
                </a:path>
              </a:pathLst>
            </a:custGeom>
            <a:blipFill>
              <a:blip r:embed="rId2"/>
              <a:stretch>
                <a:fillRect l="0" t="-12963" r="0" b="-13052"/>
              </a:stretch>
            </a:blipFill>
          </p:spPr>
        </p:sp>
      </p:grpSp>
      <p:grpSp>
        <p:nvGrpSpPr>
          <p:cNvPr name="Group 4" id="4"/>
          <p:cNvGrpSpPr>
            <a:grpSpLocks noChangeAspect="true"/>
          </p:cNvGrpSpPr>
          <p:nvPr/>
        </p:nvGrpSpPr>
        <p:grpSpPr>
          <a:xfrm rot="0">
            <a:off x="12643429" y="1028700"/>
            <a:ext cx="3737462" cy="3737462"/>
            <a:chOff x="0" y="0"/>
            <a:chExt cx="6350000" cy="6350000"/>
          </a:xfrm>
        </p:grpSpPr>
        <p:sp>
          <p:nvSpPr>
            <p:cNvPr name="Freeform 5" id="5"/>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3"/>
              <a:stretch>
                <a:fillRect l="0" t="-38888" r="0" b="-38888"/>
              </a:stretch>
            </a:blipFill>
          </p:spPr>
        </p:sp>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ACBAEB"/>
            </a:solidFill>
          </p:spPr>
        </p:sp>
      </p:grpSp>
      <p:sp>
        <p:nvSpPr>
          <p:cNvPr name="Freeform 7" id="7"/>
          <p:cNvSpPr/>
          <p:nvPr/>
        </p:nvSpPr>
        <p:spPr>
          <a:xfrm flipH="false" flipV="false" rot="0">
            <a:off x="15849899" y="129362"/>
            <a:ext cx="2195906" cy="832663"/>
          </a:xfrm>
          <a:custGeom>
            <a:avLst/>
            <a:gdLst/>
            <a:ahLst/>
            <a:cxnLst/>
            <a:rect r="r" b="b" t="t" l="l"/>
            <a:pathLst>
              <a:path h="832663" w="2195906">
                <a:moveTo>
                  <a:pt x="0" y="0"/>
                </a:moveTo>
                <a:lnTo>
                  <a:pt x="2195906" y="0"/>
                </a:lnTo>
                <a:lnTo>
                  <a:pt x="2195906" y="832663"/>
                </a:lnTo>
                <a:lnTo>
                  <a:pt x="0" y="832663"/>
                </a:lnTo>
                <a:lnTo>
                  <a:pt x="0" y="0"/>
                </a:lnTo>
                <a:close/>
              </a:path>
            </a:pathLst>
          </a:custGeom>
          <a:blipFill>
            <a:blip r:embed="rId4"/>
            <a:stretch>
              <a:fillRect l="0" t="0" r="0" b="0"/>
            </a:stretch>
          </a:blipFill>
        </p:spPr>
      </p:sp>
      <p:sp>
        <p:nvSpPr>
          <p:cNvPr name="Freeform 8" id="8"/>
          <p:cNvSpPr/>
          <p:nvPr/>
        </p:nvSpPr>
        <p:spPr>
          <a:xfrm flipH="false" flipV="false" rot="0">
            <a:off x="9768840" y="5711370"/>
            <a:ext cx="1102513" cy="789800"/>
          </a:xfrm>
          <a:custGeom>
            <a:avLst/>
            <a:gdLst/>
            <a:ahLst/>
            <a:cxnLst/>
            <a:rect r="r" b="b" t="t" l="l"/>
            <a:pathLst>
              <a:path h="789800" w="1102513">
                <a:moveTo>
                  <a:pt x="0" y="0"/>
                </a:moveTo>
                <a:lnTo>
                  <a:pt x="1102513" y="0"/>
                </a:lnTo>
                <a:lnTo>
                  <a:pt x="1102513" y="789800"/>
                </a:lnTo>
                <a:lnTo>
                  <a:pt x="0" y="789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04218" y="6106270"/>
            <a:ext cx="1031844" cy="780449"/>
          </a:xfrm>
          <a:custGeom>
            <a:avLst/>
            <a:gdLst/>
            <a:ahLst/>
            <a:cxnLst/>
            <a:rect r="r" b="b" t="t" l="l"/>
            <a:pathLst>
              <a:path h="780449" w="1031844">
                <a:moveTo>
                  <a:pt x="0" y="0"/>
                </a:moveTo>
                <a:lnTo>
                  <a:pt x="1031844" y="0"/>
                </a:lnTo>
                <a:lnTo>
                  <a:pt x="1031844" y="780449"/>
                </a:lnTo>
                <a:lnTo>
                  <a:pt x="0" y="7804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370012" y="2639672"/>
            <a:ext cx="6933771" cy="2575260"/>
            <a:chOff x="0" y="0"/>
            <a:chExt cx="9245029" cy="3433680"/>
          </a:xfrm>
        </p:grpSpPr>
        <p:sp>
          <p:nvSpPr>
            <p:cNvPr name="TextBox 11" id="11"/>
            <p:cNvSpPr txBox="true"/>
            <p:nvPr/>
          </p:nvSpPr>
          <p:spPr>
            <a:xfrm rot="0">
              <a:off x="203200" y="47625"/>
              <a:ext cx="9041829" cy="815866"/>
            </a:xfrm>
            <a:prstGeom prst="rect">
              <a:avLst/>
            </a:prstGeom>
          </p:spPr>
          <p:txBody>
            <a:bodyPr anchor="t" rtlCol="false" tIns="0" lIns="0" bIns="0" rIns="0">
              <a:spAutoFit/>
            </a:bodyPr>
            <a:lstStyle/>
            <a:p>
              <a:pPr algn="l" marL="0" indent="0" lvl="0">
                <a:lnSpc>
                  <a:spcPts val="4638"/>
                </a:lnSpc>
                <a:spcBef>
                  <a:spcPct val="0"/>
                </a:spcBef>
              </a:pPr>
              <a:r>
                <a:rPr lang="en-US" b="true" sz="4255" spc="63">
                  <a:solidFill>
                    <a:srgbClr val="000000"/>
                  </a:solidFill>
                  <a:latin typeface="Faustina Bold"/>
                  <a:ea typeface="Faustina Bold"/>
                  <a:cs typeface="Faustina Bold"/>
                  <a:sym typeface="Faustina Bold"/>
                </a:rPr>
                <a:t>Công việc phụ trách</a:t>
              </a:r>
            </a:p>
          </p:txBody>
        </p:sp>
        <p:sp>
          <p:nvSpPr>
            <p:cNvPr name="TextBox 12" id="12"/>
            <p:cNvSpPr txBox="true"/>
            <p:nvPr/>
          </p:nvSpPr>
          <p:spPr>
            <a:xfrm rot="0">
              <a:off x="0" y="1041742"/>
              <a:ext cx="7179628" cy="2391938"/>
            </a:xfrm>
            <a:prstGeom prst="rect">
              <a:avLst/>
            </a:prstGeom>
          </p:spPr>
          <p:txBody>
            <a:bodyPr anchor="t" rtlCol="false" tIns="0" lIns="0" bIns="0" rIns="0">
              <a:spAutoFit/>
            </a:bodyPr>
            <a:lstStyle/>
            <a:p>
              <a:pPr algn="just" marL="757323" indent="-378662" lvl="1">
                <a:lnSpc>
                  <a:spcPts val="4875"/>
                </a:lnSpc>
                <a:buFont typeface="Arial"/>
                <a:buChar char="•"/>
              </a:pPr>
              <a:r>
                <a:rPr lang="en-US" sz="3507">
                  <a:solidFill>
                    <a:srgbClr val="000000"/>
                  </a:solidFill>
                  <a:latin typeface="Faustina"/>
                  <a:ea typeface="Faustina"/>
                  <a:cs typeface="Faustina"/>
                  <a:sym typeface="Faustina"/>
                </a:rPr>
                <a:t>Thiết kế Website</a:t>
              </a:r>
            </a:p>
            <a:p>
              <a:pPr algn="just" marL="757323" indent="-378662" lvl="1">
                <a:lnSpc>
                  <a:spcPts val="4875"/>
                </a:lnSpc>
                <a:buFont typeface="Arial"/>
                <a:buChar char="•"/>
              </a:pPr>
              <a:r>
                <a:rPr lang="en-US" sz="3507">
                  <a:solidFill>
                    <a:srgbClr val="000000"/>
                  </a:solidFill>
                  <a:latin typeface="Faustina"/>
                  <a:ea typeface="Faustina"/>
                  <a:cs typeface="Faustina"/>
                  <a:sym typeface="Faustina"/>
                </a:rPr>
                <a:t>Vẽ UseCase</a:t>
              </a:r>
            </a:p>
            <a:p>
              <a:pPr algn="just" marL="757323" indent="-378662" lvl="1">
                <a:lnSpc>
                  <a:spcPts val="4875"/>
                </a:lnSpc>
                <a:buFont typeface="Arial"/>
                <a:buChar char="•"/>
              </a:pPr>
              <a:r>
                <a:rPr lang="en-US" sz="3507">
                  <a:solidFill>
                    <a:srgbClr val="000000"/>
                  </a:solidFill>
                  <a:latin typeface="Faustina"/>
                  <a:ea typeface="Faustina"/>
                  <a:cs typeface="Faustina"/>
                  <a:sym typeface="Faustina"/>
                </a:rPr>
                <a:t>Front-End</a:t>
              </a:r>
            </a:p>
          </p:txBody>
        </p:sp>
      </p:grpSp>
      <p:grpSp>
        <p:nvGrpSpPr>
          <p:cNvPr name="Group 13" id="13"/>
          <p:cNvGrpSpPr/>
          <p:nvPr/>
        </p:nvGrpSpPr>
        <p:grpSpPr>
          <a:xfrm rot="0">
            <a:off x="1897380" y="6106270"/>
            <a:ext cx="6918700" cy="3798132"/>
            <a:chOff x="0" y="0"/>
            <a:chExt cx="9224933" cy="5064177"/>
          </a:xfrm>
        </p:grpSpPr>
        <p:sp>
          <p:nvSpPr>
            <p:cNvPr name="TextBox 14" id="14"/>
            <p:cNvSpPr txBox="true"/>
            <p:nvPr/>
          </p:nvSpPr>
          <p:spPr>
            <a:xfrm rot="0">
              <a:off x="0" y="47625"/>
              <a:ext cx="9224933" cy="833353"/>
            </a:xfrm>
            <a:prstGeom prst="rect">
              <a:avLst/>
            </a:prstGeom>
          </p:spPr>
          <p:txBody>
            <a:bodyPr anchor="t" rtlCol="false" tIns="0" lIns="0" bIns="0" rIns="0">
              <a:spAutoFit/>
            </a:bodyPr>
            <a:lstStyle/>
            <a:p>
              <a:pPr algn="l" marL="0" indent="0" lvl="0">
                <a:lnSpc>
                  <a:spcPts val="4732"/>
                </a:lnSpc>
                <a:spcBef>
                  <a:spcPct val="0"/>
                </a:spcBef>
              </a:pPr>
              <a:r>
                <a:rPr lang="en-US" b="true" sz="4342" spc="65">
                  <a:solidFill>
                    <a:srgbClr val="000000"/>
                  </a:solidFill>
                  <a:latin typeface="Faustina Bold"/>
                  <a:ea typeface="Faustina Bold"/>
                  <a:cs typeface="Faustina Bold"/>
                  <a:sym typeface="Faustina Bold"/>
                </a:rPr>
                <a:t>Front-End</a:t>
              </a:r>
            </a:p>
          </p:txBody>
        </p:sp>
        <p:sp>
          <p:nvSpPr>
            <p:cNvPr name="TextBox 15" id="15"/>
            <p:cNvSpPr txBox="true"/>
            <p:nvPr/>
          </p:nvSpPr>
          <p:spPr>
            <a:xfrm rot="0">
              <a:off x="0" y="1426314"/>
              <a:ext cx="9224933" cy="3637862"/>
            </a:xfrm>
            <a:prstGeom prst="rect">
              <a:avLst/>
            </a:prstGeom>
          </p:spPr>
          <p:txBody>
            <a:bodyPr anchor="t" rtlCol="false" tIns="0" lIns="0" bIns="0" rIns="0">
              <a:spAutoFit/>
            </a:bodyPr>
            <a:lstStyle/>
            <a:p>
              <a:pPr algn="just" marL="686403" indent="-343202" lvl="1">
                <a:lnSpc>
                  <a:spcPts val="4419"/>
                </a:lnSpc>
                <a:buFont typeface="Arial"/>
                <a:buChar char="•"/>
              </a:pPr>
              <a:r>
                <a:rPr lang="en-US" sz="3179">
                  <a:solidFill>
                    <a:srgbClr val="000000"/>
                  </a:solidFill>
                  <a:latin typeface="Faustina"/>
                  <a:ea typeface="Faustina"/>
                  <a:cs typeface="Faustina"/>
                  <a:sym typeface="Faustina"/>
                </a:rPr>
                <a:t>Giao diện trang Đơn hàng, Chi tiết sản phẩm</a:t>
              </a:r>
            </a:p>
            <a:p>
              <a:pPr algn="just" marL="686403" indent="-343202" lvl="1">
                <a:lnSpc>
                  <a:spcPts val="4419"/>
                </a:lnSpc>
                <a:buFont typeface="Arial"/>
                <a:buChar char="•"/>
              </a:pPr>
              <a:r>
                <a:rPr lang="en-US" sz="3179">
                  <a:solidFill>
                    <a:srgbClr val="000000"/>
                  </a:solidFill>
                  <a:latin typeface="Faustina"/>
                  <a:ea typeface="Faustina"/>
                  <a:cs typeface="Faustina"/>
                  <a:sym typeface="Faustina"/>
                </a:rPr>
                <a:t>Giao diện trang Quản lý, Quản lý người dùng</a:t>
              </a:r>
            </a:p>
            <a:p>
              <a:pPr algn="just" marL="686403" indent="-343202" lvl="1">
                <a:lnSpc>
                  <a:spcPts val="4419"/>
                </a:lnSpc>
                <a:buFont typeface="Arial"/>
                <a:buChar char="•"/>
              </a:pPr>
              <a:r>
                <a:rPr lang="en-US" sz="3179">
                  <a:solidFill>
                    <a:srgbClr val="000000"/>
                  </a:solidFill>
                  <a:latin typeface="Faustina"/>
                  <a:ea typeface="Faustina"/>
                  <a:cs typeface="Faustina"/>
                  <a:sym typeface="Faustina"/>
                </a:rPr>
                <a:t>Call API cho các trang giao diện trên</a:t>
              </a:r>
            </a:p>
          </p:txBody>
        </p:sp>
      </p:grpSp>
      <p:grpSp>
        <p:nvGrpSpPr>
          <p:cNvPr name="Group 16" id="16"/>
          <p:cNvGrpSpPr/>
          <p:nvPr/>
        </p:nvGrpSpPr>
        <p:grpSpPr>
          <a:xfrm rot="0">
            <a:off x="11041380" y="5802810"/>
            <a:ext cx="6918700" cy="2693232"/>
            <a:chOff x="0" y="0"/>
            <a:chExt cx="9224933" cy="3590977"/>
          </a:xfrm>
        </p:grpSpPr>
        <p:sp>
          <p:nvSpPr>
            <p:cNvPr name="TextBox 17" id="17"/>
            <p:cNvSpPr txBox="true"/>
            <p:nvPr/>
          </p:nvSpPr>
          <p:spPr>
            <a:xfrm rot="0">
              <a:off x="0" y="47625"/>
              <a:ext cx="9224933" cy="833353"/>
            </a:xfrm>
            <a:prstGeom prst="rect">
              <a:avLst/>
            </a:prstGeom>
          </p:spPr>
          <p:txBody>
            <a:bodyPr anchor="t" rtlCol="false" tIns="0" lIns="0" bIns="0" rIns="0">
              <a:spAutoFit/>
            </a:bodyPr>
            <a:lstStyle/>
            <a:p>
              <a:pPr algn="l" marL="0" indent="0" lvl="0">
                <a:lnSpc>
                  <a:spcPts val="4732"/>
                </a:lnSpc>
                <a:spcBef>
                  <a:spcPct val="0"/>
                </a:spcBef>
              </a:pPr>
              <a:r>
                <a:rPr lang="en-US" b="true" sz="4342" spc="65">
                  <a:solidFill>
                    <a:srgbClr val="000000"/>
                  </a:solidFill>
                  <a:latin typeface="Faustina Bold"/>
                  <a:ea typeface="Faustina Bold"/>
                  <a:cs typeface="Faustina Bold"/>
                  <a:sym typeface="Faustina Bold"/>
                </a:rPr>
                <a:t>Hoạt động nhóm</a:t>
              </a:r>
            </a:p>
          </p:txBody>
        </p:sp>
        <p:sp>
          <p:nvSpPr>
            <p:cNvPr name="TextBox 18" id="18"/>
            <p:cNvSpPr txBox="true"/>
            <p:nvPr/>
          </p:nvSpPr>
          <p:spPr>
            <a:xfrm rot="0">
              <a:off x="0" y="1426314"/>
              <a:ext cx="9224933" cy="2164662"/>
            </a:xfrm>
            <a:prstGeom prst="rect">
              <a:avLst/>
            </a:prstGeom>
          </p:spPr>
          <p:txBody>
            <a:bodyPr anchor="t" rtlCol="false" tIns="0" lIns="0" bIns="0" rIns="0">
              <a:spAutoFit/>
            </a:bodyPr>
            <a:lstStyle/>
            <a:p>
              <a:pPr algn="just" marL="686403" indent="-343202" lvl="1">
                <a:lnSpc>
                  <a:spcPts val="4419"/>
                </a:lnSpc>
                <a:buFont typeface="Arial"/>
                <a:buChar char="•"/>
              </a:pPr>
              <a:r>
                <a:rPr lang="en-US" sz="3179">
                  <a:solidFill>
                    <a:srgbClr val="000000"/>
                  </a:solidFill>
                  <a:latin typeface="Faustina"/>
                  <a:ea typeface="Faustina"/>
                  <a:cs typeface="Faustina"/>
                  <a:sym typeface="Faustina"/>
                </a:rPr>
                <a:t>Đóng góp ý tưởng</a:t>
              </a:r>
            </a:p>
            <a:p>
              <a:pPr algn="just" marL="686403" indent="-343202" lvl="1">
                <a:lnSpc>
                  <a:spcPts val="4419"/>
                </a:lnSpc>
                <a:buFont typeface="Arial"/>
                <a:buChar char="•"/>
              </a:pPr>
              <a:r>
                <a:rPr lang="en-US" sz="3179">
                  <a:solidFill>
                    <a:srgbClr val="000000"/>
                  </a:solidFill>
                  <a:latin typeface="Faustina"/>
                  <a:ea typeface="Faustina"/>
                  <a:cs typeface="Faustina"/>
                  <a:sym typeface="Faustina"/>
                </a:rPr>
                <a:t>Hỗ trợ viết báo cáo, slide thuyết trình</a:t>
              </a:r>
            </a:p>
            <a:p>
              <a:pPr algn="just">
                <a:lnSpc>
                  <a:spcPts val="4419"/>
                </a:lnSpc>
              </a:pPr>
            </a:p>
          </p:txBody>
        </p:sp>
      </p:grpSp>
      <p:sp>
        <p:nvSpPr>
          <p:cNvPr name="TextBox 19" id="19"/>
          <p:cNvSpPr txBox="true"/>
          <p:nvPr/>
        </p:nvSpPr>
        <p:spPr>
          <a:xfrm rot="0">
            <a:off x="7816700" y="2524468"/>
            <a:ext cx="4313811" cy="780217"/>
          </a:xfrm>
          <a:prstGeom prst="rect">
            <a:avLst/>
          </a:prstGeom>
        </p:spPr>
        <p:txBody>
          <a:bodyPr anchor="t" rtlCol="false" tIns="0" lIns="0" bIns="0" rIns="0">
            <a:spAutoFit/>
          </a:bodyPr>
          <a:lstStyle/>
          <a:p>
            <a:pPr algn="l" marL="0" indent="0" lvl="0">
              <a:lnSpc>
                <a:spcPts val="5999"/>
              </a:lnSpc>
              <a:spcBef>
                <a:spcPct val="0"/>
              </a:spcBef>
            </a:pPr>
            <a:r>
              <a:rPr lang="en-US" b="true" sz="5504" spc="82">
                <a:gradFill>
                  <a:gsLst>
                    <a:gs pos="0">
                      <a:srgbClr val="B2F1FF">
                        <a:alpha val="100000"/>
                      </a:srgbClr>
                    </a:gs>
                    <a:gs pos="50000">
                      <a:srgbClr val="5555B7">
                        <a:alpha val="100000"/>
                      </a:srgbClr>
                    </a:gs>
                    <a:gs pos="100000">
                      <a:srgbClr val="03102F">
                        <a:alpha val="100000"/>
                      </a:srgbClr>
                    </a:gs>
                  </a:gsLst>
                  <a:lin ang="5400000"/>
                </a:gradFill>
                <a:latin typeface="Faustina Bold"/>
                <a:ea typeface="Faustina Bold"/>
                <a:cs typeface="Faustina Bold"/>
                <a:sym typeface="Faustina Bold"/>
              </a:rPr>
              <a:t>Trần Văn Lợi</a:t>
            </a:r>
          </a:p>
        </p:txBody>
      </p:sp>
      <p:sp>
        <p:nvSpPr>
          <p:cNvPr name="TextBox 20" id="20"/>
          <p:cNvSpPr txBox="true"/>
          <p:nvPr/>
        </p:nvSpPr>
        <p:spPr>
          <a:xfrm rot="0">
            <a:off x="8805029" y="3326144"/>
            <a:ext cx="1927622" cy="601158"/>
          </a:xfrm>
          <a:prstGeom prst="rect">
            <a:avLst/>
          </a:prstGeom>
        </p:spPr>
        <p:txBody>
          <a:bodyPr anchor="t" rtlCol="false" tIns="0" lIns="0" bIns="0" rIns="0">
            <a:spAutoFit/>
          </a:bodyPr>
          <a:lstStyle/>
          <a:p>
            <a:pPr algn="ctr">
              <a:lnSpc>
                <a:spcPts val="4875"/>
              </a:lnSpc>
              <a:spcBef>
                <a:spcPct val="0"/>
              </a:spcBef>
            </a:pPr>
            <a:r>
              <a:rPr lang="en-US" sz="3507" i="true">
                <a:solidFill>
                  <a:srgbClr val="000000"/>
                </a:solidFill>
                <a:latin typeface="Faustina Italics"/>
                <a:ea typeface="Faustina Italics"/>
                <a:cs typeface="Faustina Italics"/>
                <a:sym typeface="Faustina Italics"/>
              </a:rPr>
              <a:t>Thành viên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144500" y="514350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61849" y="1478627"/>
            <a:ext cx="6597451" cy="7499009"/>
            <a:chOff x="0" y="0"/>
            <a:chExt cx="4795520" cy="5450840"/>
          </a:xfrm>
        </p:grpSpPr>
        <p:sp>
          <p:nvSpPr>
            <p:cNvPr name="Freeform 4" id="4"/>
            <p:cNvSpPr/>
            <p:nvPr/>
          </p:nvSpPr>
          <p:spPr>
            <a:xfrm flipH="false" flipV="false" rot="0">
              <a:off x="0" y="0"/>
              <a:ext cx="4795520" cy="5450840"/>
            </a:xfrm>
            <a:custGeom>
              <a:avLst/>
              <a:gdLst/>
              <a:ahLst/>
              <a:cxnLst/>
              <a:rect r="r" b="b" t="t" l="l"/>
              <a:pathLst>
                <a:path h="5450840" w="4795520">
                  <a:moveTo>
                    <a:pt x="4795520" y="1606550"/>
                  </a:moveTo>
                  <a:cubicBezTo>
                    <a:pt x="4795520" y="718820"/>
                    <a:pt x="4075430" y="0"/>
                    <a:pt x="3188970" y="0"/>
                  </a:cubicBezTo>
                  <a:lnTo>
                    <a:pt x="0" y="0"/>
                  </a:lnTo>
                  <a:lnTo>
                    <a:pt x="0" y="1118870"/>
                  </a:lnTo>
                  <a:cubicBezTo>
                    <a:pt x="0" y="2006600"/>
                    <a:pt x="718820" y="2725420"/>
                    <a:pt x="1606550" y="2725420"/>
                  </a:cubicBezTo>
                  <a:lnTo>
                    <a:pt x="0" y="2725420"/>
                  </a:lnTo>
                  <a:lnTo>
                    <a:pt x="0" y="3844290"/>
                  </a:lnTo>
                  <a:cubicBezTo>
                    <a:pt x="0" y="4732020"/>
                    <a:pt x="718820" y="5450840"/>
                    <a:pt x="1606550" y="5450840"/>
                  </a:cubicBezTo>
                  <a:lnTo>
                    <a:pt x="4795520" y="5450840"/>
                  </a:lnTo>
                  <a:lnTo>
                    <a:pt x="4795520" y="4331970"/>
                  </a:lnTo>
                  <a:cubicBezTo>
                    <a:pt x="4795520" y="3444240"/>
                    <a:pt x="4076700" y="2725420"/>
                    <a:pt x="3188970" y="2725420"/>
                  </a:cubicBezTo>
                  <a:lnTo>
                    <a:pt x="4795520" y="2725420"/>
                  </a:lnTo>
                  <a:lnTo>
                    <a:pt x="4795520" y="1606550"/>
                  </a:lnTo>
                  <a:close/>
                </a:path>
              </a:pathLst>
            </a:custGeom>
            <a:blipFill>
              <a:blip r:embed="rId4"/>
              <a:stretch>
                <a:fillRect l="-98372" t="0" r="-40713" b="0"/>
              </a:stretch>
            </a:blipFill>
          </p:spPr>
        </p:sp>
      </p:grpSp>
      <p:sp>
        <p:nvSpPr>
          <p:cNvPr name="Freeform 5" id="5"/>
          <p:cNvSpPr/>
          <p:nvPr/>
        </p:nvSpPr>
        <p:spPr>
          <a:xfrm flipH="false" flipV="false" rot="0">
            <a:off x="14688416" y="113705"/>
            <a:ext cx="3599584" cy="1364922"/>
          </a:xfrm>
          <a:custGeom>
            <a:avLst/>
            <a:gdLst/>
            <a:ahLst/>
            <a:cxnLst/>
            <a:rect r="r" b="b" t="t" l="l"/>
            <a:pathLst>
              <a:path h="1364922" w="3599584">
                <a:moveTo>
                  <a:pt x="0" y="0"/>
                </a:moveTo>
                <a:lnTo>
                  <a:pt x="3599584" y="0"/>
                </a:lnTo>
                <a:lnTo>
                  <a:pt x="3599584" y="1364922"/>
                </a:lnTo>
                <a:lnTo>
                  <a:pt x="0" y="1364922"/>
                </a:lnTo>
                <a:lnTo>
                  <a:pt x="0" y="0"/>
                </a:lnTo>
                <a:close/>
              </a:path>
            </a:pathLst>
          </a:custGeom>
          <a:blipFill>
            <a:blip r:embed="rId5"/>
            <a:stretch>
              <a:fillRect l="0" t="0" r="0" b="0"/>
            </a:stretch>
          </a:blipFill>
        </p:spPr>
      </p:sp>
      <p:sp>
        <p:nvSpPr>
          <p:cNvPr name="TextBox 6" id="6"/>
          <p:cNvSpPr txBox="true"/>
          <p:nvPr/>
        </p:nvSpPr>
        <p:spPr>
          <a:xfrm rot="0">
            <a:off x="587342" y="4065828"/>
            <a:ext cx="9022970" cy="1162304"/>
          </a:xfrm>
          <a:prstGeom prst="rect">
            <a:avLst/>
          </a:prstGeom>
        </p:spPr>
        <p:txBody>
          <a:bodyPr anchor="t" rtlCol="false" tIns="0" lIns="0" bIns="0" rIns="0">
            <a:spAutoFit/>
          </a:bodyPr>
          <a:lstStyle/>
          <a:p>
            <a:pPr algn="l" marL="0" indent="0" lvl="0">
              <a:lnSpc>
                <a:spcPts val="8937"/>
              </a:lnSpc>
              <a:spcBef>
                <a:spcPct val="0"/>
              </a:spcBef>
            </a:pPr>
            <a:r>
              <a:rPr lang="en-US" b="true" sz="8199" spc="122">
                <a:solidFill>
                  <a:srgbClr val="000000"/>
                </a:solidFill>
                <a:latin typeface="Faustina Semi-Bold"/>
                <a:ea typeface="Faustina Semi-Bold"/>
                <a:cs typeface="Faustina Semi-Bold"/>
                <a:sym typeface="Faustina Semi-Bold"/>
              </a:rPr>
              <a:t>Giới Thiệu Dự Án</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D85D"/>
        </a:solidFill>
      </p:bgPr>
    </p:bg>
    <p:spTree>
      <p:nvGrpSpPr>
        <p:cNvPr id="1" name=""/>
        <p:cNvGrpSpPr/>
        <p:nvPr/>
      </p:nvGrpSpPr>
      <p:grpSpPr>
        <a:xfrm>
          <a:off x="0" y="0"/>
          <a:ext cx="0" cy="0"/>
          <a:chOff x="0" y="0"/>
          <a:chExt cx="0" cy="0"/>
        </a:xfrm>
      </p:grpSpPr>
      <p:sp>
        <p:nvSpPr>
          <p:cNvPr name="Freeform 2" id="2"/>
          <p:cNvSpPr/>
          <p:nvPr/>
        </p:nvSpPr>
        <p:spPr>
          <a:xfrm flipH="false" flipV="false" rot="0">
            <a:off x="7459776" y="0"/>
            <a:ext cx="11897699" cy="10287000"/>
          </a:xfrm>
          <a:custGeom>
            <a:avLst/>
            <a:gdLst/>
            <a:ahLst/>
            <a:cxnLst/>
            <a:rect r="r" b="b" t="t" l="l"/>
            <a:pathLst>
              <a:path h="10287000" w="11897699">
                <a:moveTo>
                  <a:pt x="0" y="0"/>
                </a:moveTo>
                <a:lnTo>
                  <a:pt x="11897699" y="0"/>
                </a:lnTo>
                <a:lnTo>
                  <a:pt x="11897699"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7977165" y="4061678"/>
            <a:ext cx="0" cy="6902281"/>
          </a:xfrm>
          <a:prstGeom prst="line">
            <a:avLst/>
          </a:prstGeom>
          <a:ln cap="rnd" w="19050">
            <a:solidFill>
              <a:srgbClr val="6D86DD"/>
            </a:solidFill>
            <a:prstDash val="solid"/>
            <a:headEnd type="none" len="sm" w="sm"/>
            <a:tailEnd type="none" len="sm" w="sm"/>
          </a:ln>
        </p:spPr>
      </p:sp>
      <p:grpSp>
        <p:nvGrpSpPr>
          <p:cNvPr name="Group 4" id="4"/>
          <p:cNvGrpSpPr/>
          <p:nvPr/>
        </p:nvGrpSpPr>
        <p:grpSpPr>
          <a:xfrm rot="0">
            <a:off x="7815240" y="3737828"/>
            <a:ext cx="323850" cy="323850"/>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grpSp>
        <p:nvGrpSpPr>
          <p:cNvPr name="Group 6" id="6"/>
          <p:cNvGrpSpPr/>
          <p:nvPr/>
        </p:nvGrpSpPr>
        <p:grpSpPr>
          <a:xfrm rot="0">
            <a:off x="7815240" y="6504093"/>
            <a:ext cx="323850" cy="32385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D86DD"/>
            </a:solidFill>
          </p:spPr>
        </p:sp>
      </p:grpSp>
      <p:sp>
        <p:nvSpPr>
          <p:cNvPr name="Freeform 8" id="8"/>
          <p:cNvSpPr/>
          <p:nvPr/>
        </p:nvSpPr>
        <p:spPr>
          <a:xfrm flipH="false" flipV="false" rot="0">
            <a:off x="-1618340" y="-1326931"/>
            <a:ext cx="5566999" cy="4711261"/>
          </a:xfrm>
          <a:custGeom>
            <a:avLst/>
            <a:gdLst/>
            <a:ahLst/>
            <a:cxnLst/>
            <a:rect r="r" b="b" t="t" l="l"/>
            <a:pathLst>
              <a:path h="4711261" w="5566999">
                <a:moveTo>
                  <a:pt x="0" y="0"/>
                </a:moveTo>
                <a:lnTo>
                  <a:pt x="5566999" y="0"/>
                </a:lnTo>
                <a:lnTo>
                  <a:pt x="5566999" y="4711262"/>
                </a:lnTo>
                <a:lnTo>
                  <a:pt x="0" y="47112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5669040" y="90185"/>
            <a:ext cx="2475061" cy="938515"/>
          </a:xfrm>
          <a:custGeom>
            <a:avLst/>
            <a:gdLst/>
            <a:ahLst/>
            <a:cxnLst/>
            <a:rect r="r" b="b" t="t" l="l"/>
            <a:pathLst>
              <a:path h="938515" w="2475061">
                <a:moveTo>
                  <a:pt x="0" y="0"/>
                </a:moveTo>
                <a:lnTo>
                  <a:pt x="2475060" y="0"/>
                </a:lnTo>
                <a:lnTo>
                  <a:pt x="2475060" y="938515"/>
                </a:lnTo>
                <a:lnTo>
                  <a:pt x="0" y="938515"/>
                </a:lnTo>
                <a:lnTo>
                  <a:pt x="0" y="0"/>
                </a:lnTo>
                <a:close/>
              </a:path>
            </a:pathLst>
          </a:custGeom>
          <a:blipFill>
            <a:blip r:embed="rId6"/>
            <a:stretch>
              <a:fillRect l="0" t="0" r="0" b="0"/>
            </a:stretch>
          </a:blipFill>
        </p:spPr>
      </p:sp>
      <p:sp>
        <p:nvSpPr>
          <p:cNvPr name="TextBox 10" id="10"/>
          <p:cNvSpPr txBox="true"/>
          <p:nvPr/>
        </p:nvSpPr>
        <p:spPr>
          <a:xfrm rot="0">
            <a:off x="8594446" y="3375272"/>
            <a:ext cx="8955366" cy="1913636"/>
          </a:xfrm>
          <a:prstGeom prst="rect">
            <a:avLst/>
          </a:prstGeom>
        </p:spPr>
        <p:txBody>
          <a:bodyPr anchor="t" rtlCol="false" tIns="0" lIns="0" bIns="0" rIns="0">
            <a:spAutoFit/>
          </a:bodyPr>
          <a:lstStyle/>
          <a:p>
            <a:pPr algn="l">
              <a:lnSpc>
                <a:spcPts val="3891"/>
              </a:lnSpc>
            </a:pPr>
            <a:r>
              <a:rPr lang="en-US" b="true" sz="2799">
                <a:solidFill>
                  <a:srgbClr val="000000"/>
                </a:solidFill>
                <a:latin typeface="Faustina Semi-Bold"/>
                <a:ea typeface="Faustina Semi-Bold"/>
                <a:cs typeface="Faustina Semi-Bold"/>
                <a:sym typeface="Faustina Semi-Bold"/>
              </a:rPr>
              <a:t>Trong thời đại công nghệ phát triển</a:t>
            </a:r>
            <a:r>
              <a:rPr lang="en-US" b="true" sz="2799">
                <a:solidFill>
                  <a:srgbClr val="000000"/>
                </a:solidFill>
                <a:latin typeface="Faustina Semi-Bold"/>
                <a:ea typeface="Faustina Semi-Bold"/>
                <a:cs typeface="Faustina Semi-Bold"/>
                <a:sym typeface="Faustina Semi-Bold"/>
              </a:rPr>
              <a:t>, đặt hàng online </a:t>
            </a:r>
            <a:r>
              <a:rPr lang="en-US" b="true" sz="2799" u="none">
                <a:solidFill>
                  <a:srgbClr val="000000"/>
                </a:solidFill>
                <a:latin typeface="Faustina Semi-Bold"/>
                <a:ea typeface="Faustina Semi-Bold"/>
                <a:cs typeface="Faustina Semi-Bold"/>
                <a:sym typeface="Faustina Semi-Bold"/>
              </a:rPr>
              <a:t>trở thành xu hướng phổ biến, giúp người dùng dễ dàng tìm kiếm sản phẩm qua website và hình ảnh, tiết kiệm thời gian và mang lại trải nghiệm mua sắm tiện lợi.</a:t>
            </a:r>
          </a:p>
        </p:txBody>
      </p:sp>
      <p:sp>
        <p:nvSpPr>
          <p:cNvPr name="TextBox 11" id="11"/>
          <p:cNvSpPr txBox="true"/>
          <p:nvPr/>
        </p:nvSpPr>
        <p:spPr>
          <a:xfrm rot="0">
            <a:off x="1028700" y="4147403"/>
            <a:ext cx="5839918" cy="1141506"/>
          </a:xfrm>
          <a:prstGeom prst="rect">
            <a:avLst/>
          </a:prstGeom>
        </p:spPr>
        <p:txBody>
          <a:bodyPr anchor="t" rtlCol="false" tIns="0" lIns="0" bIns="0" rIns="0">
            <a:spAutoFit/>
          </a:bodyPr>
          <a:lstStyle/>
          <a:p>
            <a:pPr algn="ctr" marL="0" indent="0" lvl="0">
              <a:lnSpc>
                <a:spcPts val="8801"/>
              </a:lnSpc>
              <a:spcBef>
                <a:spcPct val="0"/>
              </a:spcBef>
            </a:pPr>
            <a:r>
              <a:rPr lang="en-US" b="true" sz="8074">
                <a:solidFill>
                  <a:srgbClr val="000000"/>
                </a:solidFill>
                <a:latin typeface="Faustina Semi-Bold"/>
                <a:ea typeface="Faustina Semi-Bold"/>
                <a:cs typeface="Faustina Semi-Bold"/>
                <a:sym typeface="Faustina Semi-Bold"/>
              </a:rPr>
              <a:t>Về Dự Án</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ans"/>
                <a:ea typeface="Noto Sans"/>
                <a:cs typeface="Noto Sans"/>
                <a:sym typeface="Noto Sans"/>
              </a:rPr>
              <a:t>9</a:t>
            </a:r>
          </a:p>
        </p:txBody>
      </p:sp>
      <p:sp>
        <p:nvSpPr>
          <p:cNvPr name="TextBox 13" id="13"/>
          <p:cNvSpPr txBox="true"/>
          <p:nvPr/>
        </p:nvSpPr>
        <p:spPr>
          <a:xfrm rot="0">
            <a:off x="8594446" y="6193373"/>
            <a:ext cx="8955366" cy="2270887"/>
          </a:xfrm>
          <a:prstGeom prst="rect">
            <a:avLst/>
          </a:prstGeom>
        </p:spPr>
        <p:txBody>
          <a:bodyPr anchor="t" rtlCol="false" tIns="0" lIns="0" bIns="0" rIns="0">
            <a:spAutoFit/>
          </a:bodyPr>
          <a:lstStyle/>
          <a:p>
            <a:pPr algn="l">
              <a:lnSpc>
                <a:spcPts val="3613"/>
              </a:lnSpc>
              <a:spcBef>
                <a:spcPct val="0"/>
              </a:spcBef>
            </a:pPr>
            <a:r>
              <a:rPr lang="en-US" b="true" sz="2599">
                <a:solidFill>
                  <a:srgbClr val="000000"/>
                </a:solidFill>
                <a:latin typeface="Faustina Bold"/>
                <a:ea typeface="Faustina Bold"/>
                <a:cs typeface="Faustina Bold"/>
                <a:sym typeface="Faustina Bold"/>
              </a:rPr>
              <a:t>Apple là thương hiệu công nghệ hàng đầu với các sản phẩm hiện đại, thiết kế tinh tế và hiệu suất mạnh mẽ. Website AppleShop được xây dựng nhằm mang đến trải nghiệm mua sắm dễ dàng, nhanh chóng và đáng tin cậy cho người dùng yêu thích hệ sinh thái Apple.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DAG6Kl1IQaw</dc:identifier>
  <dcterms:modified xsi:type="dcterms:W3CDTF">2011-08-01T06:04:30Z</dcterms:modified>
  <cp:revision>1</cp:revision>
  <dc:title>Bản thuyết trình Doanh nghiệp Tóm tắt Dự án Màu Đen Màu Kem Màu Be Phong cách Hiện đại &amp; Ấm áp</dc:title>
</cp:coreProperties>
</file>